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0" r:id="rId3"/>
    <p:sldId id="272" r:id="rId4"/>
    <p:sldId id="273" r:id="rId5"/>
    <p:sldId id="265" r:id="rId6"/>
    <p:sldId id="271" r:id="rId7"/>
    <p:sldId id="274" r:id="rId8"/>
    <p:sldId id="275" r:id="rId9"/>
    <p:sldId id="263" r:id="rId10"/>
    <p:sldId id="266"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8385" autoAdjust="0"/>
  </p:normalViewPr>
  <p:slideViewPr>
    <p:cSldViewPr snapToGrid="0">
      <p:cViewPr varScale="1">
        <p:scale>
          <a:sx n="65" d="100"/>
          <a:sy n="65" d="100"/>
        </p:scale>
        <p:origin x="11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29EEE3-9F3B-4BB2-8AA9-C39133CBCA18}" type="datetimeFigureOut">
              <a:rPr lang="en-US" smtClean="0"/>
              <a:t>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B55991-EDEF-489B-BA9D-382C13C93C49}" type="slidenum">
              <a:rPr lang="en-US" smtClean="0"/>
              <a:t>‹#›</a:t>
            </a:fld>
            <a:endParaRPr lang="en-US"/>
          </a:p>
        </p:txBody>
      </p:sp>
    </p:spTree>
    <p:extLst>
      <p:ext uri="{BB962C8B-B14F-4D97-AF65-F5344CB8AC3E}">
        <p14:creationId xmlns:p14="http://schemas.microsoft.com/office/powerpoint/2010/main" val="1396114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B55991-EDEF-489B-BA9D-382C13C93C49}" type="slidenum">
              <a:rPr lang="en-US" smtClean="0"/>
              <a:t>5</a:t>
            </a:fld>
            <a:endParaRPr lang="en-US"/>
          </a:p>
        </p:txBody>
      </p:sp>
    </p:spTree>
    <p:extLst>
      <p:ext uri="{BB962C8B-B14F-4D97-AF65-F5344CB8AC3E}">
        <p14:creationId xmlns:p14="http://schemas.microsoft.com/office/powerpoint/2010/main" val="1675987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setbacks, Lincoln’s existing setbacks will be required.  For an apartment in a primary structure, the setbacks for a primary structure will apply.  For a detached structure, setbacks for accessory structures will apply.</a:t>
            </a:r>
          </a:p>
          <a:p>
            <a:r>
              <a:rPr lang="en-US" dirty="0"/>
              <a:t>Site Plan Review will be required for all detached ADUs regardless of square footage thresholds.</a:t>
            </a:r>
          </a:p>
          <a:p>
            <a:r>
              <a:rPr lang="en-US" dirty="0"/>
              <a:t>A finding may still be required for the addition of an ADU to a nonconforming structure or lot.  The finding that the ADU structure will not be more detrimental to the neighborhood.</a:t>
            </a:r>
          </a:p>
        </p:txBody>
      </p:sp>
      <p:sp>
        <p:nvSpPr>
          <p:cNvPr id="4" name="Slide Number Placeholder 3"/>
          <p:cNvSpPr>
            <a:spLocks noGrp="1"/>
          </p:cNvSpPr>
          <p:nvPr>
            <p:ph type="sldNum" sz="quarter" idx="5"/>
          </p:nvPr>
        </p:nvSpPr>
        <p:spPr/>
        <p:txBody>
          <a:bodyPr/>
          <a:lstStyle/>
          <a:p>
            <a:fld id="{1EB55991-EDEF-489B-BA9D-382C13C93C49}" type="slidenum">
              <a:rPr lang="en-US" smtClean="0"/>
              <a:t>6</a:t>
            </a:fld>
            <a:endParaRPr lang="en-US"/>
          </a:p>
        </p:txBody>
      </p:sp>
    </p:spTree>
    <p:extLst>
      <p:ext uri="{BB962C8B-B14F-4D97-AF65-F5344CB8AC3E}">
        <p14:creationId xmlns:p14="http://schemas.microsoft.com/office/powerpoint/2010/main" val="3549374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adding this new section 14.4, the Town is adding a layer of protection:  requiring specific setbacks, prohibiting split ownership, requiring the appearance of a single-family home, and requiring site plan review for all detached ADUs.</a:t>
            </a:r>
          </a:p>
        </p:txBody>
      </p:sp>
      <p:sp>
        <p:nvSpPr>
          <p:cNvPr id="4" name="Slide Number Placeholder 3"/>
          <p:cNvSpPr>
            <a:spLocks noGrp="1"/>
          </p:cNvSpPr>
          <p:nvPr>
            <p:ph type="sldNum" sz="quarter" idx="5"/>
          </p:nvPr>
        </p:nvSpPr>
        <p:spPr/>
        <p:txBody>
          <a:bodyPr/>
          <a:lstStyle/>
          <a:p>
            <a:fld id="{1EB55991-EDEF-489B-BA9D-382C13C93C49}" type="slidenum">
              <a:rPr lang="en-US" smtClean="0"/>
              <a:t>9</a:t>
            </a:fld>
            <a:endParaRPr lang="en-US"/>
          </a:p>
        </p:txBody>
      </p:sp>
    </p:spTree>
    <p:extLst>
      <p:ext uri="{BB962C8B-B14F-4D97-AF65-F5344CB8AC3E}">
        <p14:creationId xmlns:p14="http://schemas.microsoft.com/office/powerpoint/2010/main" val="1307712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49E1DA7-6347-4666-8063-6A164C6A5DB6}"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221F4-0043-4D62-A20E-A5427411AF8E}"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062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9E1DA7-6347-4666-8063-6A164C6A5DB6}"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4000045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9E1DA7-6347-4666-8063-6A164C6A5DB6}"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221F4-0043-4D62-A20E-A5427411AF8E}"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347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9E1DA7-6347-4666-8063-6A164C6A5DB6}"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82073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9E1DA7-6347-4666-8063-6A164C6A5DB6}"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221F4-0043-4D62-A20E-A5427411AF8E}"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8778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9E1DA7-6347-4666-8063-6A164C6A5DB6}"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390596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9E1DA7-6347-4666-8063-6A164C6A5DB6}" type="datetimeFigureOut">
              <a:rPr lang="en-US" smtClean="0"/>
              <a:t>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636539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9E1DA7-6347-4666-8063-6A164C6A5DB6}" type="datetimeFigureOut">
              <a:rPr lang="en-US" smtClean="0"/>
              <a:t>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173319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9E1DA7-6347-4666-8063-6A164C6A5DB6}" type="datetimeFigureOut">
              <a:rPr lang="en-US" smtClean="0"/>
              <a:t>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2943021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9E1DA7-6347-4666-8063-6A164C6A5DB6}"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1221F4-0043-4D62-A20E-A5427411AF8E}" type="slidenum">
              <a:rPr lang="en-US" smtClean="0"/>
              <a:t>‹#›</a:t>
            </a:fld>
            <a:endParaRPr lang="en-US"/>
          </a:p>
        </p:txBody>
      </p:sp>
    </p:spTree>
    <p:extLst>
      <p:ext uri="{BB962C8B-B14F-4D97-AF65-F5344CB8AC3E}">
        <p14:creationId xmlns:p14="http://schemas.microsoft.com/office/powerpoint/2010/main" val="1239984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9E1DA7-6347-4666-8063-6A164C6A5DB6}"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1221F4-0043-4D62-A20E-A5427411AF8E}"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7292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49E1DA7-6347-4666-8063-6A164C6A5DB6}" type="datetimeFigureOut">
              <a:rPr lang="en-US" smtClean="0"/>
              <a:t>2/27/2025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11221F4-0043-4D62-A20E-A5427411AF8E}"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9379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4A39DF-6909-74E0-A2B0-DD7331D2E5F9}"/>
              </a:ext>
            </a:extLst>
          </p:cNvPr>
          <p:cNvSpPr>
            <a:spLocks noGrp="1"/>
          </p:cNvSpPr>
          <p:nvPr>
            <p:ph type="ctrTitle"/>
          </p:nvPr>
        </p:nvSpPr>
        <p:spPr>
          <a:xfrm>
            <a:off x="4713224" y="1105351"/>
            <a:ext cx="6353967" cy="3023981"/>
          </a:xfrm>
        </p:spPr>
        <p:txBody>
          <a:bodyPr anchor="b">
            <a:normAutofit/>
          </a:bodyPr>
          <a:lstStyle/>
          <a:p>
            <a:pPr algn="l"/>
            <a:r>
              <a:rPr lang="en-US" dirty="0">
                <a:solidFill>
                  <a:srgbClr val="FFFFFF"/>
                </a:solidFill>
                <a:latin typeface="Times New Roman" panose="02020603050405020304" pitchFamily="18" charset="0"/>
                <a:cs typeface="Times New Roman" panose="02020603050405020304" pitchFamily="18" charset="0"/>
              </a:rPr>
              <a:t>Accessory dwelling units</a:t>
            </a:r>
            <a:br>
              <a:rPr lang="en-US" dirty="0">
                <a:solidFill>
                  <a:srgbClr val="FFFFFF"/>
                </a:solidFill>
                <a:latin typeface="Times New Roman" panose="02020603050405020304" pitchFamily="18" charset="0"/>
                <a:cs typeface="Times New Roman" panose="02020603050405020304" pitchFamily="18" charset="0"/>
              </a:rPr>
            </a:br>
            <a:r>
              <a:rPr lang="en-US" dirty="0">
                <a:solidFill>
                  <a:srgbClr val="FFFFFF"/>
                </a:solidFill>
                <a:latin typeface="Times New Roman" panose="02020603050405020304" pitchFamily="18" charset="0"/>
                <a:cs typeface="Times New Roman" panose="02020603050405020304" pitchFamily="18" charset="0"/>
              </a:rPr>
              <a:t>(ADU)</a:t>
            </a:r>
          </a:p>
        </p:txBody>
      </p:sp>
      <p:sp>
        <p:nvSpPr>
          <p:cNvPr id="3" name="Subtitle 2">
            <a:extLst>
              <a:ext uri="{FF2B5EF4-FFF2-40B4-BE49-F238E27FC236}">
                <a16:creationId xmlns:a16="http://schemas.microsoft.com/office/drawing/2014/main" id="{68023947-79A2-743C-7CAC-DBBD137364C8}"/>
              </a:ext>
            </a:extLst>
          </p:cNvPr>
          <p:cNvSpPr>
            <a:spLocks noGrp="1"/>
          </p:cNvSpPr>
          <p:nvPr>
            <p:ph type="subTitle" idx="1"/>
          </p:nvPr>
        </p:nvSpPr>
        <p:spPr>
          <a:xfrm>
            <a:off x="4713224" y="4297556"/>
            <a:ext cx="6353968" cy="1433391"/>
          </a:xfrm>
        </p:spPr>
        <p:txBody>
          <a:bodyPr anchor="t">
            <a:normAutofit/>
          </a:bodyPr>
          <a:lstStyle/>
          <a:p>
            <a:r>
              <a:rPr lang="en-US" sz="3600" dirty="0">
                <a:solidFill>
                  <a:srgbClr val="FFFFFF"/>
                </a:solidFill>
                <a:latin typeface="Times New Roman" panose="02020603050405020304" pitchFamily="18" charset="0"/>
                <a:cs typeface="Times New Roman" panose="02020603050405020304" pitchFamily="18" charset="0"/>
              </a:rPr>
              <a:t>Planning Board Public Hearing February 25, 2025</a:t>
            </a:r>
          </a:p>
        </p:txBody>
      </p:sp>
      <p:cxnSp>
        <p:nvCxnSpPr>
          <p:cNvPr id="14" name="Straight Connector 13">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805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1048FD-FDA7-E63E-63BC-F471587E19E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0D4A79B-06B2-4FE7-9CF6-54D940A8F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BFA14D-8E4F-42D4-B5A0-9588A6A45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1D04C7-5B50-F658-698C-6BC947301B19}"/>
              </a:ext>
            </a:extLst>
          </p:cNvPr>
          <p:cNvSpPr>
            <a:spLocks noGrp="1"/>
          </p:cNvSpPr>
          <p:nvPr>
            <p:ph type="title"/>
          </p:nvPr>
        </p:nvSpPr>
        <p:spPr>
          <a:xfrm>
            <a:off x="1024129" y="585216"/>
            <a:ext cx="10329671" cy="1499616"/>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bylaw </a:t>
            </a:r>
            <a:r>
              <a:rPr lang="en-US">
                <a:solidFill>
                  <a:srgbClr val="FFFFFF"/>
                </a:solidFill>
                <a:latin typeface="Times New Roman" panose="02020603050405020304" pitchFamily="18" charset="0"/>
                <a:cs typeface="Times New Roman" panose="02020603050405020304" pitchFamily="18" charset="0"/>
              </a:rPr>
              <a:t>revisionS</a:t>
            </a:r>
            <a:r>
              <a:rPr lang="en-US" dirty="0">
                <a:solidFill>
                  <a:srgbClr val="FFFFFF"/>
                </a:solidFill>
                <a:latin typeface="Times New Roman" panose="02020603050405020304" pitchFamily="18" charset="0"/>
                <a:cs typeface="Times New Roman" panose="02020603050405020304" pitchFamily="18" charset="0"/>
              </a:rPr>
              <a:t> - 2/3 Vote</a:t>
            </a:r>
          </a:p>
        </p:txBody>
      </p:sp>
      <p:cxnSp>
        <p:nvCxnSpPr>
          <p:cNvPr id="12" name="Straight Connector 11">
            <a:extLst>
              <a:ext uri="{FF2B5EF4-FFF2-40B4-BE49-F238E27FC236}">
                <a16:creationId xmlns:a16="http://schemas.microsoft.com/office/drawing/2014/main" id="{610B2B88-1A1B-486B-9366-918FE2E71D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00AB48D-E848-17F1-4388-B171FFE8A724}"/>
              </a:ext>
            </a:extLst>
          </p:cNvPr>
          <p:cNvSpPr>
            <a:spLocks noGrp="1"/>
          </p:cNvSpPr>
          <p:nvPr>
            <p:ph idx="1"/>
          </p:nvPr>
        </p:nvSpPr>
        <p:spPr>
          <a:xfrm>
            <a:off x="1024129" y="1524000"/>
            <a:ext cx="10329671" cy="5012266"/>
          </a:xfrm>
        </p:spPr>
        <p:txBody>
          <a:bodyPr>
            <a:normAutofit lnSpcReduction="10000"/>
          </a:bodyPr>
          <a:lstStyle/>
          <a:p>
            <a:pPr>
              <a:buFont typeface="Wingdings" panose="05000000000000000000" pitchFamily="2" charset="2"/>
              <a:buChar char="§"/>
            </a:pPr>
            <a:endParaRPr lang="en-US" dirty="0">
              <a:solidFill>
                <a:srgbClr val="FFFFFF"/>
              </a:solidFill>
              <a:latin typeface="Times New Roman" panose="02020603050405020304" pitchFamily="18" charset="0"/>
              <a:cs typeface="Times New Roman" panose="02020603050405020304" pitchFamily="18" charset="0"/>
            </a:endParaRPr>
          </a:p>
          <a:p>
            <a:pPr marL="0" indent="0">
              <a:buNone/>
            </a:pPr>
            <a:r>
              <a:rPr lang="en-US" sz="2800" dirty="0">
                <a:solidFill>
                  <a:srgbClr val="FFFFFF"/>
                </a:solidFill>
                <a:latin typeface="Times New Roman" panose="02020603050405020304" pitchFamily="18" charset="0"/>
                <a:cs typeface="Times New Roman" panose="02020603050405020304" pitchFamily="18" charset="0"/>
              </a:rPr>
              <a:t>Existing provisions for Accessory Apartments remain except:</a:t>
            </a:r>
          </a:p>
          <a:p>
            <a:pPr>
              <a:buFont typeface="Wingdings" panose="05000000000000000000" pitchFamily="2" charset="2"/>
              <a:buChar char="§"/>
            </a:pPr>
            <a:r>
              <a:rPr lang="en-US" sz="2800" dirty="0">
                <a:solidFill>
                  <a:srgbClr val="FFFFFF"/>
                </a:solidFill>
                <a:latin typeface="Times New Roman" panose="02020603050405020304" pitchFamily="18" charset="0"/>
                <a:cs typeface="Times New Roman" panose="02020603050405020304" pitchFamily="18" charset="0"/>
              </a:rPr>
              <a:t>Amend Section 14.3.1 definitions of Accessory Apartment and Affordable Accessory Apartment so definitions do not conflict with new ADU definition.</a:t>
            </a:r>
          </a:p>
          <a:p>
            <a:pPr>
              <a:buFont typeface="Wingdings" panose="05000000000000000000" pitchFamily="2" charset="2"/>
              <a:buChar char="§"/>
            </a:pPr>
            <a:r>
              <a:rPr lang="en-US" sz="2800" dirty="0">
                <a:solidFill>
                  <a:srgbClr val="FFFFFF"/>
                </a:solidFill>
                <a:latin typeface="Times New Roman" panose="02020603050405020304" pitchFamily="18" charset="0"/>
                <a:cs typeface="Times New Roman" panose="02020603050405020304" pitchFamily="18" charset="0"/>
              </a:rPr>
              <a:t>Amend Section 14.3.2 to remove cap on number of allowable Accessory Apartments</a:t>
            </a:r>
          </a:p>
          <a:p>
            <a:pPr>
              <a:buFont typeface="Wingdings" panose="05000000000000000000" pitchFamily="2" charset="2"/>
              <a:buChar char="§"/>
            </a:pPr>
            <a:r>
              <a:rPr lang="en-US" sz="2800" dirty="0">
                <a:solidFill>
                  <a:srgbClr val="FFFFFF"/>
                </a:solidFill>
                <a:latin typeface="Times New Roman" panose="02020603050405020304" pitchFamily="18" charset="0"/>
                <a:cs typeface="Times New Roman" panose="02020603050405020304" pitchFamily="18" charset="0"/>
              </a:rPr>
              <a:t>Amend Sections 14.3.4 and 14.6 to change Department of Housing and Community Development “DHCD” to Executive Office of Housing and Livable Communities “EOHLC” throughout.</a:t>
            </a:r>
          </a:p>
          <a:p>
            <a:pPr>
              <a:buFont typeface="Wingdings" panose="05000000000000000000" pitchFamily="2" charset="2"/>
              <a:buChar char="§"/>
            </a:pPr>
            <a:r>
              <a:rPr lang="en-US" sz="2800" dirty="0">
                <a:solidFill>
                  <a:srgbClr val="FFFFFF"/>
                </a:solidFill>
                <a:latin typeface="Times New Roman" panose="02020603050405020304" pitchFamily="18" charset="0"/>
                <a:cs typeface="Times New Roman" panose="02020603050405020304" pitchFamily="18" charset="0"/>
              </a:rPr>
              <a:t>Amend Section 14.5 to correct referenced Sections 14.4 to 14.5</a:t>
            </a:r>
          </a:p>
          <a:p>
            <a:pPr marL="0" indent="0">
              <a:buNone/>
            </a:pPr>
            <a:endParaRPr lang="en-US" dirty="0">
              <a:solidFill>
                <a:srgbClr val="FFFFFF"/>
              </a:solidFill>
            </a:endParaRPr>
          </a:p>
        </p:txBody>
      </p:sp>
    </p:spTree>
    <p:extLst>
      <p:ext uri="{BB962C8B-B14F-4D97-AF65-F5344CB8AC3E}">
        <p14:creationId xmlns:p14="http://schemas.microsoft.com/office/powerpoint/2010/main" val="174423916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9" name="Rectangle 18">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9A0721-A392-2A83-AFB9-E613A39E9E40}"/>
              </a:ext>
            </a:extLst>
          </p:cNvPr>
          <p:cNvSpPr>
            <a:spLocks noGrp="1"/>
          </p:cNvSpPr>
          <p:nvPr>
            <p:ph type="title"/>
          </p:nvPr>
        </p:nvSpPr>
        <p:spPr>
          <a:xfrm>
            <a:off x="4219803" y="4735775"/>
            <a:ext cx="7006998" cy="1245732"/>
          </a:xfrm>
        </p:spPr>
        <p:txBody>
          <a:bodyPr anchor="t">
            <a:normAutofit/>
          </a:bodyPr>
          <a:lstStyle/>
          <a:p>
            <a:r>
              <a:rPr lang="en-US">
                <a:solidFill>
                  <a:srgbClr val="FFFFFF"/>
                </a:solidFill>
                <a:latin typeface="Times New Roman" panose="02020603050405020304" pitchFamily="18" charset="0"/>
                <a:cs typeface="Times New Roman" panose="02020603050405020304" pitchFamily="18" charset="0"/>
              </a:rPr>
              <a:t>THANK yoU!</a:t>
            </a:r>
          </a:p>
        </p:txBody>
      </p:sp>
      <p:sp>
        <p:nvSpPr>
          <p:cNvPr id="21"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2205EF2-43B3-F4C4-67EF-6A757A64CFDF}"/>
              </a:ext>
            </a:extLst>
          </p:cNvPr>
          <p:cNvSpPr>
            <a:spLocks noGrp="1"/>
          </p:cNvSpPr>
          <p:nvPr>
            <p:ph idx="1"/>
          </p:nvPr>
        </p:nvSpPr>
        <p:spPr>
          <a:xfrm>
            <a:off x="4219802" y="965864"/>
            <a:ext cx="7006998" cy="3450370"/>
          </a:xfrm>
        </p:spPr>
        <p:txBody>
          <a:bodyPr anchor="b">
            <a:normAutofit/>
          </a:bodyPr>
          <a:lstStyle/>
          <a:p>
            <a:pPr marL="0" indent="0">
              <a:buNone/>
            </a:pPr>
            <a:endParaRPr lang="en-US" sz="2000">
              <a:solidFill>
                <a:srgbClr val="FFFFFF"/>
              </a:solidFill>
            </a:endParaRPr>
          </a:p>
          <a:p>
            <a:pPr marL="0" indent="0">
              <a:buNone/>
            </a:pPr>
            <a:endParaRPr lang="en-US" sz="2000">
              <a:solidFill>
                <a:srgbClr val="FFFFFF"/>
              </a:solidFill>
            </a:endParaRPr>
          </a:p>
        </p:txBody>
      </p:sp>
      <p:cxnSp>
        <p:nvCxnSpPr>
          <p:cNvPr id="23" name="Straight Connector 22">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395768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4A79B-06B2-4FE7-9CF6-54D940A8F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BFA14D-8E4F-42D4-B5A0-9588A6A45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62E67C-83D2-53F3-A45B-D1A0E279F0F8}"/>
              </a:ext>
            </a:extLst>
          </p:cNvPr>
          <p:cNvSpPr>
            <a:spLocks noGrp="1"/>
          </p:cNvSpPr>
          <p:nvPr>
            <p:ph type="title"/>
          </p:nvPr>
        </p:nvSpPr>
        <p:spPr>
          <a:xfrm>
            <a:off x="1024129" y="585216"/>
            <a:ext cx="10329671" cy="1499616"/>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Affordable Homes Act – CH 150 of the Acts of 2024</a:t>
            </a:r>
          </a:p>
        </p:txBody>
      </p:sp>
      <p:cxnSp>
        <p:nvCxnSpPr>
          <p:cNvPr id="12" name="Straight Connector 11">
            <a:extLst>
              <a:ext uri="{FF2B5EF4-FFF2-40B4-BE49-F238E27FC236}">
                <a16:creationId xmlns:a16="http://schemas.microsoft.com/office/drawing/2014/main" id="{610B2B88-1A1B-486B-9366-918FE2E71D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6C280C4-7887-68FE-1B34-6C6A3EFC77B8}"/>
              </a:ext>
            </a:extLst>
          </p:cNvPr>
          <p:cNvSpPr>
            <a:spLocks noGrp="1"/>
          </p:cNvSpPr>
          <p:nvPr>
            <p:ph idx="1"/>
          </p:nvPr>
        </p:nvSpPr>
        <p:spPr>
          <a:xfrm>
            <a:off x="327545" y="2062454"/>
            <a:ext cx="11536910" cy="4473811"/>
          </a:xfrm>
        </p:spPr>
        <p:txBody>
          <a:bodyPr>
            <a:normAutofit lnSpcReduction="10000"/>
          </a:bodyPr>
          <a:lstStyle/>
          <a:p>
            <a:r>
              <a:rPr lang="en-US" sz="2800" dirty="0">
                <a:solidFill>
                  <a:srgbClr val="FFFFFF"/>
                </a:solidFill>
                <a:latin typeface="Times New Roman" panose="02020603050405020304" pitchFamily="18" charset="0"/>
                <a:cs typeface="Times New Roman" panose="02020603050405020304" pitchFamily="18" charset="0"/>
              </a:rPr>
              <a:t>On August 6, 2024, Governor Healey signed the Affordable Homes Act into law.</a:t>
            </a:r>
          </a:p>
          <a:p>
            <a:r>
              <a:rPr lang="en-US" sz="2800" dirty="0">
                <a:solidFill>
                  <a:srgbClr val="FFFFFF"/>
                </a:solidFill>
                <a:latin typeface="Times New Roman" panose="02020603050405020304" pitchFamily="18" charset="0"/>
                <a:cs typeface="Times New Roman" panose="02020603050405020304" pitchFamily="18" charset="0"/>
              </a:rPr>
              <a:t>Section 8 amends the Zoning Act to allow ADUs up to 900 square feet to be built by right in single-family zoning districts.</a:t>
            </a:r>
          </a:p>
          <a:p>
            <a:r>
              <a:rPr lang="en-US" sz="2800" dirty="0">
                <a:solidFill>
                  <a:srgbClr val="FFFFFF"/>
                </a:solidFill>
                <a:latin typeface="Times New Roman" panose="02020603050405020304" pitchFamily="18" charset="0"/>
                <a:cs typeface="Times New Roman" panose="02020603050405020304" pitchFamily="18" charset="0"/>
              </a:rPr>
              <a:t>EOHLC filed final regulations on January 31, 2025 – 760 CMR 71.00:  Protected Use Accessory Dwelling Units</a:t>
            </a:r>
          </a:p>
          <a:p>
            <a:r>
              <a:rPr lang="en-US" sz="2800" dirty="0">
                <a:solidFill>
                  <a:srgbClr val="FFFFFF"/>
                </a:solidFill>
                <a:latin typeface="Times New Roman" panose="02020603050405020304" pitchFamily="18" charset="0"/>
                <a:cs typeface="Times New Roman" panose="02020603050405020304" pitchFamily="18" charset="0"/>
              </a:rPr>
              <a:t>The new legislation is effective as of February 2, 2025.</a:t>
            </a:r>
          </a:p>
          <a:p>
            <a:pPr marL="0" marR="0" lvl="0" indent="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None/>
              <a:tabLst/>
              <a:defRPr/>
            </a:pPr>
            <a:r>
              <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An application for an ADU in a single-family zoning district that is consistent with the MGL 40A definition and requirements should be accepted and acted on consistent with state statute.</a:t>
            </a:r>
          </a:p>
          <a:p>
            <a:endParaRPr lang="en-US" sz="28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171190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52D28C-70E0-3F6D-7C97-B8220FE513E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C2383AA-6E16-E3F4-FDEE-850FE112A7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D005532-C74E-B6A0-9FF1-5AD7899C0B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9B9334-185E-7892-109D-74CD25AC5D0C}"/>
              </a:ext>
            </a:extLst>
          </p:cNvPr>
          <p:cNvSpPr>
            <a:spLocks noGrp="1"/>
          </p:cNvSpPr>
          <p:nvPr>
            <p:ph type="title"/>
          </p:nvPr>
        </p:nvSpPr>
        <p:spPr>
          <a:xfrm>
            <a:off x="1024129" y="321731"/>
            <a:ext cx="10329671" cy="1418993"/>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New Definition of Accessory Dwelling Unit</a:t>
            </a:r>
          </a:p>
        </p:txBody>
      </p:sp>
      <p:cxnSp>
        <p:nvCxnSpPr>
          <p:cNvPr id="12" name="Straight Connector 11">
            <a:extLst>
              <a:ext uri="{FF2B5EF4-FFF2-40B4-BE49-F238E27FC236}">
                <a16:creationId xmlns:a16="http://schemas.microsoft.com/office/drawing/2014/main" id="{D500AA12-0FF1-9E8E-0824-923C72661E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7DA3359-7781-DE48-7EA8-A184118B8E25}"/>
              </a:ext>
            </a:extLst>
          </p:cNvPr>
          <p:cNvSpPr>
            <a:spLocks noGrp="1"/>
          </p:cNvSpPr>
          <p:nvPr>
            <p:ph idx="1"/>
          </p:nvPr>
        </p:nvSpPr>
        <p:spPr>
          <a:xfrm>
            <a:off x="1024129" y="1932039"/>
            <a:ext cx="10329671" cy="4604227"/>
          </a:xfrm>
        </p:spPr>
        <p:txBody>
          <a:bodyPr>
            <a:noAutofit/>
          </a:bodyPr>
          <a:lstStyle/>
          <a:p>
            <a:r>
              <a:rPr lang="en-US" sz="2800" i="1" dirty="0">
                <a:solidFill>
                  <a:srgbClr val="FFFFFF"/>
                </a:solidFill>
                <a:effectLst/>
                <a:latin typeface="Arial" panose="020B0604020202020204" pitchFamily="34" charset="0"/>
                <a:ea typeface="Arial" panose="020B0604020202020204" pitchFamily="34" charset="0"/>
              </a:rPr>
              <a:t>A self-contained housing unit, inclusive of sleeping, cooking and sanitary facilities on the same Lot as a Principal Dwelling, subject to otherwise applicable dimensional and parking requirements that: (</a:t>
            </a:r>
            <a:r>
              <a:rPr lang="en-US" sz="2800" i="1" dirty="0" err="1">
                <a:solidFill>
                  <a:srgbClr val="FFFFFF"/>
                </a:solidFill>
                <a:effectLst/>
                <a:latin typeface="Arial" panose="020B0604020202020204" pitchFamily="34" charset="0"/>
                <a:ea typeface="Arial" panose="020B0604020202020204" pitchFamily="34" charset="0"/>
              </a:rPr>
              <a:t>i</a:t>
            </a:r>
            <a:r>
              <a:rPr lang="en-US" sz="2800" i="1" dirty="0">
                <a:solidFill>
                  <a:srgbClr val="FFFFFF"/>
                </a:solidFill>
                <a:effectLst/>
                <a:latin typeface="Arial" panose="020B0604020202020204" pitchFamily="34" charset="0"/>
                <a:ea typeface="Arial" panose="020B0604020202020204" pitchFamily="34" charset="0"/>
              </a:rPr>
              <a:t>) maintains a separate entrance, either directly from the outside or through an entry hall or corridor shared with the Principal Dwelling sufficient to meet the requirements of the state building code for safe egress; (ii) </a:t>
            </a:r>
            <a:r>
              <a:rPr lang="en-US" sz="2800" b="1" i="1" dirty="0">
                <a:solidFill>
                  <a:srgbClr val="FFFFFF"/>
                </a:solidFill>
                <a:effectLst/>
                <a:latin typeface="Arial" panose="020B0604020202020204" pitchFamily="34" charset="0"/>
                <a:ea typeface="Arial" panose="020B0604020202020204" pitchFamily="34" charset="0"/>
              </a:rPr>
              <a:t>is not larger in Gross Floor Area than ½ the Gross Floor Area of the Principal Dwelling or 900 square feet, whichever is smaller; </a:t>
            </a:r>
            <a:r>
              <a:rPr lang="en-US" sz="2800" i="1" dirty="0">
                <a:solidFill>
                  <a:srgbClr val="FFFFFF"/>
                </a:solidFill>
                <a:effectLst/>
                <a:latin typeface="Arial" panose="020B0604020202020204" pitchFamily="34" charset="0"/>
                <a:ea typeface="Arial" panose="020B0604020202020204" pitchFamily="34" charset="0"/>
              </a:rPr>
              <a:t>and (iii) is subject to additional restrictions as may be imposed by this bylaw.</a:t>
            </a:r>
            <a:endParaRPr lang="en-US" sz="28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125456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1DD65B-578C-39CC-8A24-51375C2757D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6FE18081-E2CE-9BB0-E854-8CE1B517E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91D1CCA-40FA-1D03-D43E-EBD7715E7F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956530-4D9D-5C12-D34A-E5E92525A871}"/>
              </a:ext>
            </a:extLst>
          </p:cNvPr>
          <p:cNvSpPr>
            <a:spLocks noGrp="1"/>
          </p:cNvSpPr>
          <p:nvPr>
            <p:ph type="title"/>
          </p:nvPr>
        </p:nvSpPr>
        <p:spPr>
          <a:xfrm>
            <a:off x="1024129" y="585216"/>
            <a:ext cx="10329671" cy="786384"/>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Affordable Homes Act</a:t>
            </a:r>
          </a:p>
        </p:txBody>
      </p:sp>
      <p:cxnSp>
        <p:nvCxnSpPr>
          <p:cNvPr id="12" name="Straight Connector 11">
            <a:extLst>
              <a:ext uri="{FF2B5EF4-FFF2-40B4-BE49-F238E27FC236}">
                <a16:creationId xmlns:a16="http://schemas.microsoft.com/office/drawing/2014/main" id="{6373320A-26EB-52C5-21CD-271F6DB1DA7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05D4A92F-4411-723D-B2A9-3AD92EE3FFCB}"/>
              </a:ext>
            </a:extLst>
          </p:cNvPr>
          <p:cNvGraphicFramePr>
            <a:graphicFrameLocks noGrp="1"/>
          </p:cNvGraphicFramePr>
          <p:nvPr>
            <p:ph idx="1"/>
            <p:extLst>
              <p:ext uri="{D42A27DB-BD31-4B8C-83A1-F6EECF244321}">
                <p14:modId xmlns:p14="http://schemas.microsoft.com/office/powerpoint/2010/main" val="3037889393"/>
              </p:ext>
            </p:extLst>
          </p:nvPr>
        </p:nvGraphicFramePr>
        <p:xfrm>
          <a:off x="1024130" y="1194620"/>
          <a:ext cx="10143740" cy="5362389"/>
        </p:xfrm>
        <a:graphic>
          <a:graphicData uri="http://schemas.openxmlformats.org/drawingml/2006/table">
            <a:tbl>
              <a:tblPr/>
              <a:tblGrid>
                <a:gridCol w="5463503">
                  <a:extLst>
                    <a:ext uri="{9D8B030D-6E8A-4147-A177-3AD203B41FA5}">
                      <a16:colId xmlns:a16="http://schemas.microsoft.com/office/drawing/2014/main" val="3748402571"/>
                    </a:ext>
                  </a:extLst>
                </a:gridCol>
                <a:gridCol w="4680237">
                  <a:extLst>
                    <a:ext uri="{9D8B030D-6E8A-4147-A177-3AD203B41FA5}">
                      <a16:colId xmlns:a16="http://schemas.microsoft.com/office/drawing/2014/main" val="1019760104"/>
                    </a:ext>
                  </a:extLst>
                </a:gridCol>
              </a:tblGrid>
              <a:tr h="872238">
                <a:tc>
                  <a:txBody>
                    <a:bodyPr/>
                    <a:lstStyle/>
                    <a:p>
                      <a:pPr algn="l" fontAlgn="t"/>
                      <a:r>
                        <a:rPr lang="en-US" sz="2400" b="1" u="none" dirty="0">
                          <a:solidFill>
                            <a:schemeClr val="tx1"/>
                          </a:solidFill>
                          <a:effectLst/>
                          <a:latin typeface="Times New Roman" panose="02020603050405020304" pitchFamily="18" charset="0"/>
                          <a:cs typeface="Times New Roman" panose="02020603050405020304" pitchFamily="18" charset="0"/>
                        </a:rPr>
                        <a:t>Municipalities may impose restrictions and requirements for:</a:t>
                      </a:r>
                    </a:p>
                  </a:txBody>
                  <a:tcPr marL="108902" marR="145203" marT="72601" marB="72601">
                    <a:lnL>
                      <a:noFill/>
                    </a:lnL>
                    <a:lnR>
                      <a:noFill/>
                    </a:lnR>
                    <a:lnT>
                      <a:noFill/>
                    </a:lnT>
                    <a:lnB>
                      <a:noFill/>
                    </a:lnB>
                    <a:noFill/>
                  </a:tcPr>
                </a:tc>
                <a:tc>
                  <a:txBody>
                    <a:bodyPr/>
                    <a:lstStyle/>
                    <a:p>
                      <a:pPr algn="l" fontAlgn="t"/>
                      <a:r>
                        <a:rPr lang="en-US" sz="2400" b="1" u="none" dirty="0">
                          <a:solidFill>
                            <a:schemeClr val="tx1"/>
                          </a:solidFill>
                          <a:effectLst/>
                          <a:latin typeface="Times New Roman" panose="02020603050405020304" pitchFamily="18" charset="0"/>
                          <a:cs typeface="Times New Roman" panose="02020603050405020304" pitchFamily="18" charset="0"/>
                        </a:rPr>
                        <a:t>Municipalities cannot:</a:t>
                      </a:r>
                    </a:p>
                  </a:txBody>
                  <a:tcPr marL="69697" marR="145203" marT="72601" marB="72601">
                    <a:lnL>
                      <a:noFill/>
                    </a:lnL>
                    <a:lnR>
                      <a:noFill/>
                    </a:lnR>
                    <a:lnT>
                      <a:noFill/>
                    </a:lnT>
                    <a:lnB>
                      <a:noFill/>
                    </a:lnB>
                    <a:noFill/>
                  </a:tcPr>
                </a:tc>
                <a:extLst>
                  <a:ext uri="{0D108BD9-81ED-4DB2-BD59-A6C34878D82A}">
                    <a16:rowId xmlns:a16="http://schemas.microsoft.com/office/drawing/2014/main" val="750081400"/>
                  </a:ext>
                </a:extLst>
              </a:tr>
              <a:tr h="1054182">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Site Plan Review</a:t>
                      </a:r>
                    </a:p>
                  </a:txBody>
                  <a:tcPr marL="108902" marR="145203" marT="72601" marB="72601">
                    <a:lnL>
                      <a:noFill/>
                    </a:lnL>
                    <a:lnR>
                      <a:noFill/>
                    </a:lnR>
                    <a:lnT>
                      <a:noFill/>
                    </a:lnT>
                    <a:lnB w="9525" cap="flat" cmpd="sng" algn="ctr">
                      <a:solidFill>
                        <a:srgbClr val="DCDCDC"/>
                      </a:solidFill>
                      <a:prstDash val="solid"/>
                      <a:round/>
                      <a:headEnd type="none" w="med" len="med"/>
                      <a:tailEnd type="none" w="med" len="med"/>
                    </a:lnB>
                    <a:noFill/>
                  </a:tcPr>
                </a:tc>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Require owner occupancy nor family relationship for the ADU or the principal dwelling </a:t>
                      </a:r>
                    </a:p>
                  </a:txBody>
                  <a:tcPr marL="69697" marR="145203" marT="72601" marB="72601">
                    <a:lnL>
                      <a:noFill/>
                    </a:lnL>
                    <a:lnR>
                      <a:noFill/>
                    </a:lnR>
                    <a:lnT>
                      <a:noFill/>
                    </a:lnT>
                    <a:lnB w="9525" cap="flat" cmpd="sng" algn="ctr">
                      <a:solidFill>
                        <a:srgbClr val="DCDCDC"/>
                      </a:solidFill>
                      <a:prstDash val="solid"/>
                      <a:round/>
                      <a:headEnd type="none" w="med" len="med"/>
                      <a:tailEnd type="none" w="med" len="med"/>
                    </a:lnB>
                    <a:noFill/>
                  </a:tcPr>
                </a:tc>
                <a:extLst>
                  <a:ext uri="{0D108BD9-81ED-4DB2-BD59-A6C34878D82A}">
                    <a16:rowId xmlns:a16="http://schemas.microsoft.com/office/drawing/2014/main" val="3253931072"/>
                  </a:ext>
                </a:extLst>
              </a:tr>
              <a:tr h="1054182">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Title V requirements</a:t>
                      </a:r>
                    </a:p>
                  </a:txBody>
                  <a:tcPr marL="108902" marR="145203" marT="72601" marB="72601">
                    <a:lnL>
                      <a:noFill/>
                    </a:lnL>
                    <a:lnR>
                      <a:noFill/>
                    </a:lnR>
                    <a:lnT w="9525" cap="flat" cmpd="sng" algn="ctr">
                      <a:solidFill>
                        <a:srgbClr val="DCDCDC"/>
                      </a:solidFill>
                      <a:prstDash val="solid"/>
                      <a:round/>
                      <a:headEnd type="none" w="med" len="med"/>
                      <a:tailEnd type="none" w="med" len="med"/>
                    </a:lnT>
                    <a:lnB w="9525" cap="flat" cmpd="sng" algn="ctr">
                      <a:solidFill>
                        <a:srgbClr val="DCDCDC"/>
                      </a:solidFill>
                      <a:prstDash val="solid"/>
                      <a:round/>
                      <a:headEnd type="none" w="med" len="med"/>
                      <a:tailEnd type="none" w="med" len="med"/>
                    </a:lnB>
                    <a:noFill/>
                  </a:tcPr>
                </a:tc>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Require a special permit or other discretionary zoning approval for the use or rental of an ADU </a:t>
                      </a:r>
                    </a:p>
                  </a:txBody>
                  <a:tcPr marL="69697" marR="145203" marT="72601" marB="72601">
                    <a:lnL>
                      <a:noFill/>
                    </a:lnL>
                    <a:lnR>
                      <a:noFill/>
                    </a:lnR>
                    <a:lnT w="9525" cap="flat" cmpd="sng" algn="ctr">
                      <a:solidFill>
                        <a:srgbClr val="DCDCDC"/>
                      </a:solidFill>
                      <a:prstDash val="solid"/>
                      <a:round/>
                      <a:headEnd type="none" w="med" len="med"/>
                      <a:tailEnd type="none" w="med" len="med"/>
                    </a:lnT>
                    <a:lnB w="9525" cap="flat" cmpd="sng" algn="ctr">
                      <a:solidFill>
                        <a:srgbClr val="DCDCDC"/>
                      </a:solidFill>
                      <a:prstDash val="solid"/>
                      <a:round/>
                      <a:headEnd type="none" w="med" len="med"/>
                      <a:tailEnd type="none" w="med" len="med"/>
                    </a:lnB>
                    <a:noFill/>
                  </a:tcPr>
                </a:tc>
                <a:extLst>
                  <a:ext uri="{0D108BD9-81ED-4DB2-BD59-A6C34878D82A}">
                    <a16:rowId xmlns:a16="http://schemas.microsoft.com/office/drawing/2014/main" val="650396945"/>
                  </a:ext>
                </a:extLst>
              </a:tr>
              <a:tr h="1306861">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Regulations concerning dimensional setbacks and the bulk and height of structures </a:t>
                      </a:r>
                    </a:p>
                  </a:txBody>
                  <a:tcPr marL="108902" marR="145203" marT="72601" marB="72601">
                    <a:lnL>
                      <a:noFill/>
                    </a:lnL>
                    <a:lnR>
                      <a:noFill/>
                    </a:lnR>
                    <a:lnT w="9525" cap="flat" cmpd="sng" algn="ctr">
                      <a:solidFill>
                        <a:srgbClr val="DCDCDC"/>
                      </a:solidFill>
                      <a:prstDash val="solid"/>
                      <a:round/>
                      <a:headEnd type="none" w="med" len="med"/>
                      <a:tailEnd type="none" w="med" len="med"/>
                    </a:lnT>
                    <a:lnB w="9525" cap="flat" cmpd="sng" algn="ctr">
                      <a:solidFill>
                        <a:srgbClr val="DCDCDC"/>
                      </a:solidFill>
                      <a:prstDash val="solid"/>
                      <a:round/>
                      <a:headEnd type="none" w="med" len="med"/>
                      <a:tailEnd type="none" w="med" len="med"/>
                    </a:lnB>
                    <a:noFill/>
                  </a:tcPr>
                </a:tc>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Require more than 1 parking space for an ADU located outside 0.5 miles from a commuter rail station or bus station </a:t>
                      </a:r>
                    </a:p>
                  </a:txBody>
                  <a:tcPr marL="69697" marR="145203" marT="72601" marB="72601">
                    <a:lnL>
                      <a:noFill/>
                    </a:lnL>
                    <a:lnR>
                      <a:noFill/>
                    </a:lnR>
                    <a:lnT w="9525" cap="flat" cmpd="sng" algn="ctr">
                      <a:solidFill>
                        <a:srgbClr val="DCDCDC"/>
                      </a:solidFill>
                      <a:prstDash val="solid"/>
                      <a:round/>
                      <a:headEnd type="none" w="med" len="med"/>
                      <a:tailEnd type="none" w="med" len="med"/>
                    </a:lnT>
                    <a:lnB w="9525" cap="flat" cmpd="sng" algn="ctr">
                      <a:solidFill>
                        <a:srgbClr val="DCDCDC"/>
                      </a:solidFill>
                      <a:prstDash val="solid"/>
                      <a:round/>
                      <a:headEnd type="none" w="med" len="med"/>
                      <a:tailEnd type="none" w="med" len="med"/>
                    </a:lnB>
                    <a:noFill/>
                  </a:tcPr>
                </a:tc>
                <a:extLst>
                  <a:ext uri="{0D108BD9-81ED-4DB2-BD59-A6C34878D82A}">
                    <a16:rowId xmlns:a16="http://schemas.microsoft.com/office/drawing/2014/main" val="722502913"/>
                  </a:ext>
                </a:extLst>
              </a:tr>
              <a:tr h="1054182">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Short-term rentals </a:t>
                      </a:r>
                    </a:p>
                  </a:txBody>
                  <a:tcPr marL="108902" marR="145203" marT="72601" marB="72601">
                    <a:lnL>
                      <a:noFill/>
                    </a:lnL>
                    <a:lnR>
                      <a:noFill/>
                    </a:lnR>
                    <a:lnT w="9525" cap="flat" cmpd="sng" algn="ctr">
                      <a:solidFill>
                        <a:srgbClr val="DCDCDC"/>
                      </a:solidFill>
                      <a:prstDash val="solid"/>
                      <a:round/>
                      <a:headEnd type="none" w="med" len="med"/>
                      <a:tailEnd type="none" w="med" len="med"/>
                    </a:lnT>
                    <a:lnB>
                      <a:noFill/>
                    </a:lnB>
                    <a:noFill/>
                  </a:tcPr>
                </a:tc>
                <a:tc>
                  <a:txBody>
                    <a:bodyPr/>
                    <a:lstStyle/>
                    <a:p>
                      <a:pPr algn="l" fontAlgn="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Require any parking for an ADU located within 0.5 miles from a commuter rail station, or bus station </a:t>
                      </a:r>
                    </a:p>
                  </a:txBody>
                  <a:tcPr marL="69697" marR="145203" marT="72601" marB="72601">
                    <a:lnL>
                      <a:noFill/>
                    </a:lnL>
                    <a:lnR>
                      <a:noFill/>
                    </a:lnR>
                    <a:lnT w="9525" cap="flat" cmpd="sng" algn="ctr">
                      <a:solidFill>
                        <a:srgbClr val="DCDCDC"/>
                      </a:solidFill>
                      <a:prstDash val="solid"/>
                      <a:round/>
                      <a:headEnd type="none" w="med" len="med"/>
                      <a:tailEnd type="none" w="med" len="med"/>
                    </a:lnT>
                    <a:lnB>
                      <a:noFill/>
                    </a:lnB>
                    <a:noFill/>
                  </a:tcPr>
                </a:tc>
                <a:extLst>
                  <a:ext uri="{0D108BD9-81ED-4DB2-BD59-A6C34878D82A}">
                    <a16:rowId xmlns:a16="http://schemas.microsoft.com/office/drawing/2014/main" val="1909729345"/>
                  </a:ext>
                </a:extLst>
              </a:tr>
            </a:tbl>
          </a:graphicData>
        </a:graphic>
      </p:graphicFrame>
      <p:sp>
        <p:nvSpPr>
          <p:cNvPr id="5" name="Rectangle 1">
            <a:extLst>
              <a:ext uri="{FF2B5EF4-FFF2-40B4-BE49-F238E27FC236}">
                <a16:creationId xmlns:a16="http://schemas.microsoft.com/office/drawing/2014/main" id="{B284D209-08F1-3DD3-E1A2-F4B2D062C90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What can communities do effective Sunday, February 2, 2025 on single ADUs in single-family zoning districts? </a:t>
            </a:r>
          </a:p>
        </p:txBody>
      </p:sp>
    </p:spTree>
    <p:extLst>
      <p:ext uri="{BB962C8B-B14F-4D97-AF65-F5344CB8AC3E}">
        <p14:creationId xmlns:p14="http://schemas.microsoft.com/office/powerpoint/2010/main" val="292367007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4A79B-06B2-4FE7-9CF6-54D940A8F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BFA14D-8E4F-42D4-B5A0-9588A6A45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72B539-F984-4BBD-8208-043335CF1C1F}"/>
              </a:ext>
            </a:extLst>
          </p:cNvPr>
          <p:cNvSpPr>
            <a:spLocks noGrp="1"/>
          </p:cNvSpPr>
          <p:nvPr>
            <p:ph type="title"/>
          </p:nvPr>
        </p:nvSpPr>
        <p:spPr>
          <a:xfrm>
            <a:off x="1024129" y="585216"/>
            <a:ext cx="10329671" cy="1499616"/>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History OF ACCESSORY APT.</a:t>
            </a:r>
          </a:p>
        </p:txBody>
      </p:sp>
      <p:cxnSp>
        <p:nvCxnSpPr>
          <p:cNvPr id="12" name="Straight Connector 11">
            <a:extLst>
              <a:ext uri="{FF2B5EF4-FFF2-40B4-BE49-F238E27FC236}">
                <a16:creationId xmlns:a16="http://schemas.microsoft.com/office/drawing/2014/main" id="{610B2B88-1A1B-486B-9366-918FE2E71D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776009-13F9-E018-E81D-90199A4EC9DB}"/>
              </a:ext>
            </a:extLst>
          </p:cNvPr>
          <p:cNvSpPr>
            <a:spLocks noGrp="1"/>
          </p:cNvSpPr>
          <p:nvPr>
            <p:ph idx="1"/>
          </p:nvPr>
        </p:nvSpPr>
        <p:spPr>
          <a:xfrm>
            <a:off x="1024129" y="1537856"/>
            <a:ext cx="10329671" cy="4998410"/>
          </a:xfrm>
        </p:spPr>
        <p:txBody>
          <a:bodyPr>
            <a:normAutofit fontScale="85000" lnSpcReduction="20000"/>
          </a:bodyPr>
          <a:lstStyle/>
          <a:p>
            <a:r>
              <a:rPr lang="en-US" sz="2400" b="1" dirty="0">
                <a:solidFill>
                  <a:srgbClr val="FFFFFF"/>
                </a:solidFill>
                <a:latin typeface="Times New Roman" panose="02020603050405020304" pitchFamily="18" charset="0"/>
                <a:cs typeface="Times New Roman" panose="02020603050405020304" pitchFamily="18" charset="0"/>
              </a:rPr>
              <a:t>2021 –11 new apartments in the previous 5 years.</a:t>
            </a:r>
          </a:p>
          <a:p>
            <a:r>
              <a:rPr lang="en-US" sz="2400" b="1" dirty="0">
                <a:solidFill>
                  <a:srgbClr val="FFFFFF"/>
                </a:solidFill>
                <a:latin typeface="Times New Roman" panose="02020603050405020304" pitchFamily="18" charset="0"/>
                <a:cs typeface="Times New Roman" panose="02020603050405020304" pitchFamily="18" charset="0"/>
              </a:rPr>
              <a:t>2021 Zoning Changes </a:t>
            </a:r>
            <a:r>
              <a:rPr lang="en-US" sz="2400" dirty="0">
                <a:solidFill>
                  <a:srgbClr val="FFFFFF"/>
                </a:solidFill>
                <a:latin typeface="Times New Roman" panose="02020603050405020304" pitchFamily="18" charset="0"/>
                <a:cs typeface="Times New Roman" panose="02020603050405020304" pitchFamily="18" charset="0"/>
              </a:rPr>
              <a:t>– </a:t>
            </a:r>
          </a:p>
          <a:p>
            <a:pPr lvl="1"/>
            <a:r>
              <a:rPr lang="en-US" sz="2400" dirty="0">
                <a:solidFill>
                  <a:srgbClr val="FFFFFF"/>
                </a:solidFill>
                <a:latin typeface="Times New Roman" panose="02020603050405020304" pitchFamily="18" charset="0"/>
                <a:cs typeface="Times New Roman" panose="02020603050405020304" pitchFamily="18" charset="0"/>
              </a:rPr>
              <a:t>Removed  requirement that the building in which the apartment is located must be at least 10 years old</a:t>
            </a:r>
          </a:p>
          <a:p>
            <a:pPr lvl="1"/>
            <a:r>
              <a:rPr lang="en-US" sz="2400" dirty="0">
                <a:solidFill>
                  <a:srgbClr val="FFFFFF"/>
                </a:solidFill>
                <a:latin typeface="Times New Roman" panose="02020603050405020304" pitchFamily="18" charset="0"/>
                <a:cs typeface="Times New Roman" panose="02020603050405020304" pitchFamily="18" charset="0"/>
              </a:rPr>
              <a:t>Placed a cap of 5% of housing units per the Federal Census – 2020 Federal Census is 2771 housing units</a:t>
            </a:r>
          </a:p>
          <a:p>
            <a:pPr lvl="1"/>
            <a:r>
              <a:rPr lang="en-US" sz="2400" dirty="0">
                <a:solidFill>
                  <a:srgbClr val="FFFFFF"/>
                </a:solidFill>
                <a:latin typeface="Times New Roman" panose="02020603050405020304" pitchFamily="18" charset="0"/>
                <a:cs typeface="Times New Roman" panose="02020603050405020304" pitchFamily="18" charset="0"/>
              </a:rPr>
              <a:t>Established a 7 day minimum rental period</a:t>
            </a:r>
          </a:p>
          <a:p>
            <a:pPr marL="128016" lvl="1" indent="0">
              <a:buNone/>
            </a:pPr>
            <a:endParaRPr lang="en-US" sz="2400" dirty="0">
              <a:solidFill>
                <a:srgbClr val="FFFFFF"/>
              </a:solidFill>
              <a:latin typeface="Times New Roman" panose="02020603050405020304" pitchFamily="18" charset="0"/>
              <a:cs typeface="Times New Roman" panose="02020603050405020304" pitchFamily="18" charset="0"/>
            </a:endParaRPr>
          </a:p>
          <a:p>
            <a:pPr marL="128016" lvl="1" indent="0">
              <a:buNone/>
            </a:pPr>
            <a:r>
              <a:rPr lang="en-US" sz="2400" b="1" dirty="0">
                <a:solidFill>
                  <a:srgbClr val="FFFFFF"/>
                </a:solidFill>
                <a:latin typeface="Times New Roman" panose="02020603050405020304" pitchFamily="18" charset="0"/>
                <a:cs typeface="Times New Roman" panose="02020603050405020304" pitchFamily="18" charset="0"/>
              </a:rPr>
              <a:t>2023 Zoning Changes</a:t>
            </a:r>
          </a:p>
          <a:p>
            <a:pPr lvl="1">
              <a:buFont typeface="Wingdings" panose="05000000000000000000" pitchFamily="2" charset="2"/>
              <a:buChar char="§"/>
            </a:pPr>
            <a:r>
              <a:rPr lang="en-US" sz="2400" dirty="0">
                <a:solidFill>
                  <a:srgbClr val="FFFFFF"/>
                </a:solidFill>
                <a:latin typeface="Times New Roman" panose="02020603050405020304" pitchFamily="18" charset="0"/>
                <a:cs typeface="Times New Roman" panose="02020603050405020304" pitchFamily="18" charset="0"/>
              </a:rPr>
              <a:t>Allowed apartments within the primary structure by right</a:t>
            </a:r>
          </a:p>
          <a:p>
            <a:pPr lvl="1">
              <a:buFont typeface="Wingdings" panose="05000000000000000000" pitchFamily="2" charset="2"/>
              <a:buChar char="§"/>
            </a:pPr>
            <a:r>
              <a:rPr lang="en-US" sz="2400" dirty="0">
                <a:solidFill>
                  <a:srgbClr val="FFFFFF"/>
                </a:solidFill>
                <a:latin typeface="Times New Roman" panose="02020603050405020304" pitchFamily="18" charset="0"/>
                <a:cs typeface="Times New Roman" panose="02020603050405020304" pitchFamily="18" charset="0"/>
              </a:rPr>
              <a:t>Required a special permit from the ZBA for detached apartments</a:t>
            </a:r>
          </a:p>
          <a:p>
            <a:pPr lvl="1">
              <a:buFont typeface="Wingdings" panose="05000000000000000000" pitchFamily="2" charset="2"/>
              <a:buChar char="§"/>
            </a:pPr>
            <a:r>
              <a:rPr lang="en-US" sz="2400" dirty="0">
                <a:solidFill>
                  <a:srgbClr val="FFFFFF"/>
                </a:solidFill>
                <a:latin typeface="Times New Roman" panose="02020603050405020304" pitchFamily="18" charset="0"/>
                <a:cs typeface="Times New Roman" panose="02020603050405020304" pitchFamily="18" charset="0"/>
              </a:rPr>
              <a:t>Added prohibition of split ownership</a:t>
            </a:r>
          </a:p>
          <a:p>
            <a:pPr lvl="1">
              <a:buFont typeface="Wingdings" panose="05000000000000000000" pitchFamily="2" charset="2"/>
              <a:buChar char="§"/>
            </a:pPr>
            <a:r>
              <a:rPr lang="en-US" sz="2400" dirty="0">
                <a:solidFill>
                  <a:srgbClr val="FFFFFF"/>
                </a:solidFill>
                <a:latin typeface="Times New Roman" panose="02020603050405020304" pitchFamily="18" charset="0"/>
                <a:cs typeface="Times New Roman" panose="02020603050405020304" pitchFamily="18" charset="0"/>
              </a:rPr>
              <a:t>Specified existing setbacks and height applied</a:t>
            </a:r>
          </a:p>
          <a:p>
            <a:pPr lvl="1">
              <a:buFont typeface="Wingdings" panose="05000000000000000000" pitchFamily="2" charset="2"/>
              <a:buChar char="§"/>
            </a:pPr>
            <a:r>
              <a:rPr lang="en-US" sz="2400" dirty="0">
                <a:solidFill>
                  <a:srgbClr val="FFFFFF"/>
                </a:solidFill>
                <a:latin typeface="Times New Roman" panose="02020603050405020304" pitchFamily="18" charset="0"/>
                <a:cs typeface="Times New Roman" panose="02020603050405020304" pitchFamily="18" charset="0"/>
              </a:rPr>
              <a:t>Required one parking space per apartment</a:t>
            </a:r>
          </a:p>
          <a:p>
            <a:pPr marL="265176" marR="0" lvl="1" indent="-137160" defTabSz="914400" rtl="0" eaLnBrk="1" fontAlgn="auto" latinLnBrk="0" hangingPunct="1">
              <a:spcBef>
                <a:spcPts val="200"/>
              </a:spcBef>
              <a:spcAft>
                <a:spcPts val="400"/>
              </a:spcAft>
              <a:buClr>
                <a:srgbClr val="1CADE4"/>
              </a:buClr>
              <a:buSzTx/>
              <a:buFont typeface="Wingdings 3" pitchFamily="18" charset="2"/>
              <a:buChar char=""/>
              <a:tabLst/>
              <a:defRPr/>
            </a:pPr>
            <a:endPar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a:p>
            <a:pPr marL="128016" marR="0" lvl="1" indent="0" defTabSz="914400" rtl="0" eaLnBrk="1" fontAlgn="auto" latinLnBrk="0" hangingPunct="1">
              <a:spcBef>
                <a:spcPts val="200"/>
              </a:spcBef>
              <a:spcAft>
                <a:spcPts val="400"/>
              </a:spcAft>
              <a:buClr>
                <a:srgbClr val="1CADE4"/>
              </a:buClr>
              <a:buSzTx/>
              <a:buFont typeface="Wingdings 3" pitchFamily="18" charset="2"/>
              <a:buNone/>
              <a:tabLst/>
              <a:defRPr/>
            </a:pPr>
            <a:r>
              <a:rPr kumimoji="0" lang="en-US" sz="2400" b="1"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2021 –2024 11 new apartments added</a:t>
            </a:r>
          </a:p>
          <a:p>
            <a:pPr marL="128016" lvl="1" indent="0">
              <a:buNone/>
            </a:pPr>
            <a:r>
              <a:rPr lang="en-US" sz="1100" dirty="0">
                <a:solidFill>
                  <a:srgbClr val="FFFFFF"/>
                </a:solidFill>
              </a:rPr>
              <a:t>	</a:t>
            </a:r>
          </a:p>
        </p:txBody>
      </p:sp>
    </p:spTree>
    <p:extLst>
      <p:ext uri="{BB962C8B-B14F-4D97-AF65-F5344CB8AC3E}">
        <p14:creationId xmlns:p14="http://schemas.microsoft.com/office/powerpoint/2010/main" val="338849358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C3C11D2-EDDC-0947-AFF6-79D0EDEA5E4D}"/>
              </a:ext>
            </a:extLst>
          </p:cNvPr>
          <p:cNvGraphicFramePr>
            <a:graphicFrameLocks noGrp="1"/>
          </p:cNvGraphicFramePr>
          <p:nvPr>
            <p:extLst>
              <p:ext uri="{D42A27DB-BD31-4B8C-83A1-F6EECF244321}">
                <p14:modId xmlns:p14="http://schemas.microsoft.com/office/powerpoint/2010/main" val="557224689"/>
              </p:ext>
            </p:extLst>
          </p:nvPr>
        </p:nvGraphicFramePr>
        <p:xfrm>
          <a:off x="-2757948" y="1"/>
          <a:ext cx="14934017" cy="7833836"/>
        </p:xfrm>
        <a:graphic>
          <a:graphicData uri="http://schemas.openxmlformats.org/drawingml/2006/table">
            <a:tbl>
              <a:tblPr firstRow="1" bandRow="1">
                <a:tableStyleId>{5C22544A-7EE6-4342-B048-85BDC9FD1C3A}</a:tableStyleId>
              </a:tblPr>
              <a:tblGrid>
                <a:gridCol w="2775500">
                  <a:extLst>
                    <a:ext uri="{9D8B030D-6E8A-4147-A177-3AD203B41FA5}">
                      <a16:colId xmlns:a16="http://schemas.microsoft.com/office/drawing/2014/main" val="3459570187"/>
                    </a:ext>
                  </a:extLst>
                </a:gridCol>
                <a:gridCol w="6009561">
                  <a:extLst>
                    <a:ext uri="{9D8B030D-6E8A-4147-A177-3AD203B41FA5}">
                      <a16:colId xmlns:a16="http://schemas.microsoft.com/office/drawing/2014/main" val="2760995363"/>
                    </a:ext>
                  </a:extLst>
                </a:gridCol>
                <a:gridCol w="6148956">
                  <a:extLst>
                    <a:ext uri="{9D8B030D-6E8A-4147-A177-3AD203B41FA5}">
                      <a16:colId xmlns:a16="http://schemas.microsoft.com/office/drawing/2014/main" val="1665890969"/>
                    </a:ext>
                  </a:extLst>
                </a:gridCol>
              </a:tblGrid>
              <a:tr h="978665">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Lincoln Existing Zoning</a:t>
                      </a:r>
                    </a:p>
                  </a:txBody>
                  <a:tcPr/>
                </a:tc>
                <a:tc>
                  <a:txBody>
                    <a:bodyPr/>
                    <a:lstStyle/>
                    <a:p>
                      <a:endParaRPr lang="en-US"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New State Law</a:t>
                      </a:r>
                    </a:p>
                  </a:txBody>
                  <a:tcPr/>
                </a:tc>
                <a:extLst>
                  <a:ext uri="{0D108BD9-81ED-4DB2-BD59-A6C34878D82A}">
                    <a16:rowId xmlns:a16="http://schemas.microsoft.com/office/drawing/2014/main" val="3303364311"/>
                  </a:ext>
                </a:extLst>
              </a:tr>
              <a:tr h="455492">
                <a:tc>
                  <a:txBody>
                    <a:bodyPr/>
                    <a:lstStyle/>
                    <a:p>
                      <a:r>
                        <a:rPr lang="en-US" sz="2000" dirty="0">
                          <a:latin typeface="Times New Roman" panose="02020603050405020304" pitchFamily="18" charset="0"/>
                          <a:cs typeface="Times New Roman" panose="02020603050405020304" pitchFamily="18" charset="0"/>
                        </a:rPr>
                        <a:t>Size</a:t>
                      </a:r>
                    </a:p>
                  </a:txBody>
                  <a:tcPr/>
                </a:tc>
                <a:tc>
                  <a:txBody>
                    <a:bodyPr/>
                    <a:lstStyle/>
                    <a:p>
                      <a:r>
                        <a:rPr lang="en-US" sz="2000" dirty="0">
                          <a:latin typeface="Times New Roman" panose="02020603050405020304" pitchFamily="18" charset="0"/>
                          <a:cs typeface="Times New Roman" panose="02020603050405020304" pitchFamily="18" charset="0"/>
                        </a:rPr>
                        <a:t>1200 sq feet max</a:t>
                      </a:r>
                    </a:p>
                  </a:txBody>
                  <a:tcPr/>
                </a:tc>
                <a:tc>
                  <a:txBody>
                    <a:bodyPr/>
                    <a:lstStyle/>
                    <a:p>
                      <a:r>
                        <a:rPr lang="en-US" sz="2000" dirty="0">
                          <a:latin typeface="Times New Roman" panose="02020603050405020304" pitchFamily="18" charset="0"/>
                          <a:cs typeface="Times New Roman" panose="02020603050405020304" pitchFamily="18" charset="0"/>
                        </a:rPr>
                        <a:t>900 square feet or ½ of the primary dwelling whichever is smaller</a:t>
                      </a:r>
                    </a:p>
                  </a:txBody>
                  <a:tcPr/>
                </a:tc>
                <a:extLst>
                  <a:ext uri="{0D108BD9-81ED-4DB2-BD59-A6C34878D82A}">
                    <a16:rowId xmlns:a16="http://schemas.microsoft.com/office/drawing/2014/main" val="471751860"/>
                  </a:ext>
                </a:extLst>
              </a:tr>
              <a:tr h="1138731">
                <a:tc>
                  <a:txBody>
                    <a:bodyPr/>
                    <a:lstStyle/>
                    <a:p>
                      <a:pPr lvl="0">
                        <a:buNone/>
                      </a:pPr>
                      <a:r>
                        <a:rPr lang="en-US" sz="2000">
                          <a:latin typeface="Times New Roman" panose="02020603050405020304" pitchFamily="18" charset="0"/>
                          <a:cs typeface="Times New Roman" panose="02020603050405020304" pitchFamily="18" charset="0"/>
                        </a:rPr>
                        <a:t>Lot Size</a:t>
                      </a:r>
                    </a:p>
                  </a:txBody>
                  <a:tcPr/>
                </a:tc>
                <a:tc>
                  <a:txBody>
                    <a:bodyPr/>
                    <a:lstStyle/>
                    <a:p>
                      <a:pPr lvl="0">
                        <a:buNone/>
                      </a:pPr>
                      <a:r>
                        <a:rPr lang="en-US" sz="2000" dirty="0">
                          <a:latin typeface="Times New Roman" panose="02020603050405020304" pitchFamily="18" charset="0"/>
                          <a:cs typeface="Times New Roman" panose="02020603050405020304" pitchFamily="18" charset="0"/>
                        </a:rPr>
                        <a:t>40,000 sq feet</a:t>
                      </a:r>
                    </a:p>
                  </a:txBody>
                  <a:tcPr/>
                </a:tc>
                <a:tc>
                  <a:txBody>
                    <a:bodyPr/>
                    <a:lstStyle/>
                    <a:p>
                      <a:pPr lvl="0">
                        <a:buNone/>
                      </a:pPr>
                      <a:r>
                        <a:rPr lang="en-US" sz="2000" dirty="0">
                          <a:latin typeface="Times New Roman" panose="02020603050405020304" pitchFamily="18" charset="0"/>
                          <a:cs typeface="Times New Roman" panose="02020603050405020304" pitchFamily="18" charset="0"/>
                        </a:rPr>
                        <a:t>No minimum lot size for ADUs added to existing developed properties with an existing main dwelling unit</a:t>
                      </a:r>
                    </a:p>
                  </a:txBody>
                  <a:tcPr/>
                </a:tc>
                <a:extLst>
                  <a:ext uri="{0D108BD9-81ED-4DB2-BD59-A6C34878D82A}">
                    <a16:rowId xmlns:a16="http://schemas.microsoft.com/office/drawing/2014/main" val="3498503825"/>
                  </a:ext>
                </a:extLst>
              </a:tr>
              <a:tr h="1047788">
                <a:tc>
                  <a:txBody>
                    <a:bodyPr/>
                    <a:lstStyle/>
                    <a:p>
                      <a:r>
                        <a:rPr lang="en-US" sz="2000">
                          <a:latin typeface="Times New Roman" panose="02020603050405020304" pitchFamily="18" charset="0"/>
                          <a:cs typeface="Times New Roman" panose="02020603050405020304" pitchFamily="18" charset="0"/>
                        </a:rPr>
                        <a:t>Special Permit?</a:t>
                      </a:r>
                    </a:p>
                  </a:txBody>
                  <a:tcPr/>
                </a:tc>
                <a:tc>
                  <a:txBody>
                    <a:bodyPr/>
                    <a:lstStyle/>
                    <a:p>
                      <a:r>
                        <a:rPr lang="en-US" sz="2000" dirty="0">
                          <a:latin typeface="Times New Roman" panose="02020603050405020304" pitchFamily="18" charset="0"/>
                          <a:cs typeface="Times New Roman" panose="02020603050405020304" pitchFamily="18" charset="0"/>
                        </a:rPr>
                        <a:t>In main building: None</a:t>
                      </a:r>
                    </a:p>
                    <a:p>
                      <a:pPr lvl="0">
                        <a:buNone/>
                      </a:pPr>
                      <a:r>
                        <a:rPr lang="en-US" sz="2000" dirty="0">
                          <a:latin typeface="Times New Roman" panose="02020603050405020304" pitchFamily="18" charset="0"/>
                          <a:cs typeface="Times New Roman" panose="02020603050405020304" pitchFamily="18" charset="0"/>
                        </a:rPr>
                        <a:t>Separate building: special permit from ZBA </a:t>
                      </a:r>
                    </a:p>
                  </a:txBody>
                  <a:tcPr/>
                </a:tc>
                <a:tc>
                  <a:txBody>
                    <a:bodyPr/>
                    <a:lstStyle/>
                    <a:p>
                      <a:r>
                        <a:rPr lang="en-US" sz="2000" dirty="0">
                          <a:latin typeface="Times New Roman" panose="02020603050405020304" pitchFamily="18" charset="0"/>
                          <a:cs typeface="Times New Roman" panose="02020603050405020304" pitchFamily="18" charset="0"/>
                        </a:rPr>
                        <a:t>None for one ADU. A second ADU is allowed only with a special permit.</a:t>
                      </a:r>
                    </a:p>
                  </a:txBody>
                  <a:tcPr/>
                </a:tc>
                <a:extLst>
                  <a:ext uri="{0D108BD9-81ED-4DB2-BD59-A6C34878D82A}">
                    <a16:rowId xmlns:a16="http://schemas.microsoft.com/office/drawing/2014/main" val="1693486618"/>
                  </a:ext>
                </a:extLst>
              </a:tr>
              <a:tr h="487168">
                <a:tc>
                  <a:txBody>
                    <a:bodyPr/>
                    <a:lstStyle/>
                    <a:p>
                      <a:pPr lvl="0">
                        <a:buNone/>
                      </a:pPr>
                      <a:r>
                        <a:rPr lang="en-US" sz="2000">
                          <a:latin typeface="Times New Roman" panose="02020603050405020304" pitchFamily="18" charset="0"/>
                          <a:cs typeface="Times New Roman" panose="02020603050405020304" pitchFamily="18" charset="0"/>
                        </a:rPr>
                        <a:t>Owner Occupancy</a:t>
                      </a:r>
                    </a:p>
                  </a:txBody>
                  <a:tcPr/>
                </a:tc>
                <a:tc>
                  <a:txBody>
                    <a:bodyPr/>
                    <a:lstStyle/>
                    <a:p>
                      <a:pPr lvl="0">
                        <a:buNone/>
                      </a:pPr>
                      <a:r>
                        <a:rPr lang="en-US" sz="2000">
                          <a:latin typeface="Times New Roman" panose="02020603050405020304" pitchFamily="18" charset="0"/>
                          <a:cs typeface="Times New Roman" panose="02020603050405020304" pitchFamily="18" charset="0"/>
                        </a:rPr>
                        <a:t>Required</a:t>
                      </a:r>
                    </a:p>
                  </a:txBody>
                  <a:tcPr/>
                </a:tc>
                <a:tc>
                  <a:txBody>
                    <a:bodyPr/>
                    <a:lstStyle/>
                    <a:p>
                      <a:pPr lvl="0">
                        <a:buNone/>
                      </a:pPr>
                      <a:r>
                        <a:rPr lang="en-US" sz="2000" dirty="0">
                          <a:latin typeface="Times New Roman" panose="02020603050405020304" pitchFamily="18" charset="0"/>
                          <a:cs typeface="Times New Roman" panose="02020603050405020304" pitchFamily="18" charset="0"/>
                        </a:rPr>
                        <a:t>NOT allowed</a:t>
                      </a:r>
                    </a:p>
                  </a:txBody>
                  <a:tcPr/>
                </a:tc>
                <a:extLst>
                  <a:ext uri="{0D108BD9-81ED-4DB2-BD59-A6C34878D82A}">
                    <a16:rowId xmlns:a16="http://schemas.microsoft.com/office/drawing/2014/main" val="846663147"/>
                  </a:ext>
                </a:extLst>
              </a:tr>
              <a:tr h="797112">
                <a:tc>
                  <a:txBody>
                    <a:bodyPr/>
                    <a:lstStyle/>
                    <a:p>
                      <a:r>
                        <a:rPr lang="en-US" sz="2000">
                          <a:latin typeface="Times New Roman" panose="02020603050405020304" pitchFamily="18" charset="0"/>
                          <a:cs typeface="Times New Roman" panose="02020603050405020304" pitchFamily="18" charset="0"/>
                        </a:rPr>
                        <a:t>Parking</a:t>
                      </a:r>
                    </a:p>
                  </a:txBody>
                  <a:tcPr/>
                </a:tc>
                <a:tc>
                  <a:txBody>
                    <a:bodyPr/>
                    <a:lstStyle/>
                    <a:p>
                      <a:r>
                        <a:rPr lang="en-US" sz="2000" dirty="0">
                          <a:latin typeface="Times New Roman" panose="02020603050405020304" pitchFamily="18" charset="0"/>
                          <a:cs typeface="Times New Roman" panose="02020603050405020304" pitchFamily="18" charset="0"/>
                        </a:rPr>
                        <a:t>1 parking spot required</a:t>
                      </a:r>
                    </a:p>
                  </a:txBody>
                  <a:tcPr/>
                </a:tc>
                <a:tc>
                  <a:txBody>
                    <a:bodyPr/>
                    <a:lstStyle/>
                    <a:p>
                      <a:r>
                        <a:rPr lang="en-US" sz="2000" dirty="0">
                          <a:latin typeface="Times New Roman" panose="02020603050405020304" pitchFamily="18" charset="0"/>
                          <a:cs typeface="Times New Roman" panose="02020603050405020304" pitchFamily="18" charset="0"/>
                        </a:rPr>
                        <a:t>None if within .5 mile of train station</a:t>
                      </a:r>
                    </a:p>
                    <a:p>
                      <a:pPr lvl="0">
                        <a:buNone/>
                      </a:pPr>
                      <a:r>
                        <a:rPr lang="en-US" sz="2000" dirty="0">
                          <a:latin typeface="Times New Roman" panose="02020603050405020304" pitchFamily="18" charset="0"/>
                          <a:cs typeface="Times New Roman" panose="02020603050405020304" pitchFamily="18" charset="0"/>
                        </a:rPr>
                        <a:t>No more than 1 otherwise</a:t>
                      </a:r>
                    </a:p>
                  </a:txBody>
                  <a:tcPr/>
                </a:tc>
                <a:extLst>
                  <a:ext uri="{0D108BD9-81ED-4DB2-BD59-A6C34878D82A}">
                    <a16:rowId xmlns:a16="http://schemas.microsoft.com/office/drawing/2014/main" val="4133215974"/>
                  </a:ext>
                </a:extLst>
              </a:tr>
              <a:tr h="2683332">
                <a:tc>
                  <a:txBody>
                    <a:bodyPr/>
                    <a:lstStyle/>
                    <a:p>
                      <a:r>
                        <a:rPr lang="en-US" sz="2000">
                          <a:latin typeface="Times New Roman" panose="02020603050405020304" pitchFamily="18" charset="0"/>
                          <a:cs typeface="Times New Roman" panose="02020603050405020304" pitchFamily="18" charset="0"/>
                        </a:rPr>
                        <a:t>Other regulation </a:t>
                      </a:r>
                    </a:p>
                  </a:txBody>
                  <a:tcPr/>
                </a:tc>
                <a:tc>
                  <a:txBody>
                    <a:bodyPr/>
                    <a:lstStyle/>
                    <a:p>
                      <a:pPr marL="285750" lvl="0" indent="-285750" algn="l">
                        <a:lnSpc>
                          <a:spcPct val="100000"/>
                        </a:lnSpc>
                        <a:spcBef>
                          <a:spcPts val="0"/>
                        </a:spcBef>
                        <a:spcAft>
                          <a:spcPts val="0"/>
                        </a:spcAft>
                        <a:buFont typeface="Arial"/>
                        <a:buChar char="•"/>
                      </a:pPr>
                      <a:r>
                        <a:rPr lang="en-US" sz="2000" b="0" i="0" u="none" strike="noStrike" noProof="0" dirty="0">
                          <a:latin typeface="Times New Roman" panose="02020603050405020304" pitchFamily="18" charset="0"/>
                          <a:cs typeface="Times New Roman" panose="02020603050405020304" pitchFamily="18" charset="0"/>
                        </a:rPr>
                        <a:t>Height &amp; setback requirements</a:t>
                      </a:r>
                    </a:p>
                    <a:p>
                      <a:pPr marL="285750" lvl="0" indent="-285750" algn="l">
                        <a:lnSpc>
                          <a:spcPct val="100000"/>
                        </a:lnSpc>
                        <a:spcBef>
                          <a:spcPts val="0"/>
                        </a:spcBef>
                        <a:spcAft>
                          <a:spcPts val="0"/>
                        </a:spcAft>
                        <a:buFont typeface="Arial"/>
                        <a:buChar char="•"/>
                      </a:pPr>
                      <a:r>
                        <a:rPr lang="en-US" sz="2000" b="0" i="0" u="none" strike="noStrike" noProof="0" dirty="0">
                          <a:latin typeface="Times New Roman" panose="02020603050405020304" pitchFamily="18" charset="0"/>
                          <a:cs typeface="Times New Roman" panose="02020603050405020304" pitchFamily="18" charset="0"/>
                        </a:rPr>
                        <a:t>Site Plan Review</a:t>
                      </a:r>
                      <a:endParaRPr lang="en-US" sz="2000" dirty="0">
                        <a:latin typeface="Times New Roman" panose="02020603050405020304" pitchFamily="18" charset="0"/>
                        <a:cs typeface="Times New Roman" panose="02020603050405020304" pitchFamily="18" charset="0"/>
                      </a:endParaRPr>
                    </a:p>
                    <a:p>
                      <a:pPr marL="285750" lvl="0" indent="-285750" algn="l">
                        <a:lnSpc>
                          <a:spcPct val="100000"/>
                        </a:lnSpc>
                        <a:spcBef>
                          <a:spcPts val="0"/>
                        </a:spcBef>
                        <a:spcAft>
                          <a:spcPts val="0"/>
                        </a:spcAft>
                        <a:buFont typeface="Arial"/>
                        <a:buChar char="•"/>
                      </a:pPr>
                      <a:r>
                        <a:rPr lang="en-US" sz="2000" b="0" i="0" u="none" strike="noStrike" noProof="0" dirty="0">
                          <a:latin typeface="Times New Roman" panose="02020603050405020304" pitchFamily="18" charset="0"/>
                          <a:cs typeface="Times New Roman" panose="02020603050405020304" pitchFamily="18" charset="0"/>
                        </a:rPr>
                        <a:t>Wetlands Protection; Stormwater bylaws</a:t>
                      </a:r>
                      <a:r>
                        <a:rPr lang="en-US" sz="2000" b="0" i="0" u="none" strike="noStrike" noProof="0">
                          <a:latin typeface="Times New Roman" panose="02020603050405020304" pitchFamily="18" charset="0"/>
                          <a:cs typeface="Times New Roman" panose="02020603050405020304" pitchFamily="18" charset="0"/>
                        </a:rPr>
                        <a:t>; Demolition </a:t>
                      </a:r>
                      <a:r>
                        <a:rPr lang="en-US" sz="2000" b="0" i="0" u="none" strike="noStrike" noProof="0" dirty="0">
                          <a:latin typeface="Times New Roman" panose="02020603050405020304" pitchFamily="18" charset="0"/>
                          <a:cs typeface="Times New Roman" panose="02020603050405020304" pitchFamily="18" charset="0"/>
                        </a:rPr>
                        <a:t>Delay Bylaw</a:t>
                      </a:r>
                      <a:endParaRPr lang="en-US" sz="2000" dirty="0">
                        <a:latin typeface="Times New Roman" panose="02020603050405020304" pitchFamily="18" charset="0"/>
                        <a:cs typeface="Times New Roman" panose="02020603050405020304" pitchFamily="18" charset="0"/>
                      </a:endParaRPr>
                    </a:p>
                    <a:p>
                      <a:pPr marL="285750" lvl="0" indent="-285750" algn="l">
                        <a:lnSpc>
                          <a:spcPct val="100000"/>
                        </a:lnSpc>
                        <a:spcBef>
                          <a:spcPts val="0"/>
                        </a:spcBef>
                        <a:spcAft>
                          <a:spcPts val="0"/>
                        </a:spcAft>
                        <a:buFont typeface="Arial"/>
                        <a:buChar char="•"/>
                      </a:pPr>
                      <a:r>
                        <a:rPr lang="en-US" sz="2000" b="0" i="0" u="none" strike="noStrike" noProof="0" dirty="0">
                          <a:latin typeface="Times New Roman" panose="02020603050405020304" pitchFamily="18" charset="0"/>
                          <a:cs typeface="Times New Roman" panose="02020603050405020304" pitchFamily="18" charset="0"/>
                        </a:rPr>
                        <a:t>Title V Septic Bylaw</a:t>
                      </a:r>
                      <a:endParaRPr lang="en-US" sz="2000" dirty="0">
                        <a:latin typeface="Times New Roman" panose="02020603050405020304" pitchFamily="18" charset="0"/>
                        <a:cs typeface="Times New Roman" panose="02020603050405020304" pitchFamily="18" charset="0"/>
                      </a:endParaRPr>
                    </a:p>
                    <a:p>
                      <a:pPr lvl="0">
                        <a:buNone/>
                      </a:pPr>
                      <a:endParaRPr lang="en-US" sz="2000" dirty="0">
                        <a:latin typeface="Times New Roman" panose="02020603050405020304" pitchFamily="18" charset="0"/>
                        <a:cs typeface="Times New Roman" panose="02020603050405020304" pitchFamily="18" charset="0"/>
                      </a:endParaRPr>
                    </a:p>
                  </a:txBody>
                  <a:tcPr/>
                </a:tc>
                <a:tc>
                  <a:txBody>
                    <a:bodyPr/>
                    <a:lstStyle/>
                    <a:p>
                      <a:pPr marL="0" lvl="0" indent="0" algn="l">
                        <a:lnSpc>
                          <a:spcPct val="100000"/>
                        </a:lnSpc>
                        <a:spcBef>
                          <a:spcPts val="0"/>
                        </a:spcBef>
                        <a:spcAft>
                          <a:spcPts val="0"/>
                        </a:spcAft>
                        <a:buNone/>
                      </a:pPr>
                      <a:r>
                        <a:rPr lang="en-US" sz="2000" b="0" i="0" u="none" strike="noStrike" noProof="0" dirty="0">
                          <a:latin typeface="Times New Roman" panose="02020603050405020304" pitchFamily="18" charset="0"/>
                          <a:cs typeface="Times New Roman" panose="02020603050405020304" pitchFamily="18" charset="0"/>
                        </a:rPr>
                        <a:t>All existing regulations listed on the left side still apply</a:t>
                      </a:r>
                    </a:p>
                    <a:p>
                      <a:pPr lvl="0">
                        <a:buNone/>
                      </a:pPr>
                      <a:endParaRPr lang="en-US" sz="2000" dirty="0">
                        <a:latin typeface="Times New Roman" panose="02020603050405020304" pitchFamily="18" charset="0"/>
                        <a:cs typeface="Times New Roman" panose="02020603050405020304" pitchFamily="18" charset="0"/>
                      </a:endParaRPr>
                    </a:p>
                    <a:p>
                      <a:pPr lvl="0">
                        <a:buNone/>
                      </a:pP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69021171"/>
                  </a:ext>
                </a:extLst>
              </a:tr>
            </a:tbl>
          </a:graphicData>
        </a:graphic>
      </p:graphicFrame>
      <p:sp>
        <p:nvSpPr>
          <p:cNvPr id="3" name="Arrow: Left 2">
            <a:extLst>
              <a:ext uri="{FF2B5EF4-FFF2-40B4-BE49-F238E27FC236}">
                <a16:creationId xmlns:a16="http://schemas.microsoft.com/office/drawing/2014/main" id="{48C0AC25-3B12-6D6A-C202-B1C33B71DF9C}"/>
              </a:ext>
            </a:extLst>
          </p:cNvPr>
          <p:cNvSpPr/>
          <p:nvPr/>
        </p:nvSpPr>
        <p:spPr>
          <a:xfrm>
            <a:off x="6356555" y="6194323"/>
            <a:ext cx="978408" cy="484632"/>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4961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76EFF3-7639-B3C7-658B-11E24B3BD5A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6A06D32-9AD8-604A-8D35-8F6AD91019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6838A13-1B42-D5C6-7098-CF44CDA032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37B084-7968-FA83-4EB8-2353D84D5EC0}"/>
              </a:ext>
            </a:extLst>
          </p:cNvPr>
          <p:cNvSpPr>
            <a:spLocks noGrp="1"/>
          </p:cNvSpPr>
          <p:nvPr>
            <p:ph type="title"/>
          </p:nvPr>
        </p:nvSpPr>
        <p:spPr>
          <a:xfrm>
            <a:off x="1024129" y="585216"/>
            <a:ext cx="10329671" cy="1499616"/>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Proposed bylaw will have a two-tiered approach</a:t>
            </a:r>
          </a:p>
        </p:txBody>
      </p:sp>
      <p:cxnSp>
        <p:nvCxnSpPr>
          <p:cNvPr id="12" name="Straight Connector 11">
            <a:extLst>
              <a:ext uri="{FF2B5EF4-FFF2-40B4-BE49-F238E27FC236}">
                <a16:creationId xmlns:a16="http://schemas.microsoft.com/office/drawing/2014/main" id="{AC842762-4FA1-84B7-19FF-DC3BE10903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ACE9AEF-3E23-A85D-477B-347CB1B63CF9}"/>
              </a:ext>
            </a:extLst>
          </p:cNvPr>
          <p:cNvSpPr>
            <a:spLocks noGrp="1"/>
          </p:cNvSpPr>
          <p:nvPr>
            <p:ph idx="1"/>
          </p:nvPr>
        </p:nvSpPr>
        <p:spPr>
          <a:xfrm>
            <a:off x="1024129" y="2348316"/>
            <a:ext cx="10329671" cy="4187949"/>
          </a:xfrm>
        </p:spPr>
        <p:txBody>
          <a:bodyPr>
            <a:normAutofit/>
          </a:bodyPr>
          <a:lstStyle/>
          <a:p>
            <a:r>
              <a:rPr lang="en-US" sz="2800" dirty="0">
                <a:solidFill>
                  <a:srgbClr val="FFFFFF"/>
                </a:solidFill>
                <a:latin typeface="Times New Roman" panose="02020603050405020304" pitchFamily="18" charset="0"/>
                <a:cs typeface="Times New Roman" panose="02020603050405020304" pitchFamily="18" charset="0"/>
              </a:rPr>
              <a:t>Tier 1 Accessory Apartments:</a:t>
            </a:r>
          </a:p>
          <a:p>
            <a:pPr lvl="1"/>
            <a:r>
              <a:rPr lang="en-US" sz="2400" dirty="0">
                <a:solidFill>
                  <a:srgbClr val="FFFFFF"/>
                </a:solidFill>
                <a:latin typeface="Times New Roman" panose="02020603050405020304" pitchFamily="18" charset="0"/>
                <a:cs typeface="Times New Roman" panose="02020603050405020304" pitchFamily="18" charset="0"/>
              </a:rPr>
              <a:t>Apartments that are accessory to a single family home</a:t>
            </a:r>
          </a:p>
          <a:p>
            <a:pPr lvl="1"/>
            <a:r>
              <a:rPr lang="en-US" sz="2400" dirty="0">
                <a:solidFill>
                  <a:srgbClr val="FFFFFF"/>
                </a:solidFill>
                <a:latin typeface="Times New Roman" panose="02020603050405020304" pitchFamily="18" charset="0"/>
                <a:cs typeface="Times New Roman" panose="02020603050405020304" pitchFamily="18" charset="0"/>
              </a:rPr>
              <a:t>Limited to 1200 square feet</a:t>
            </a:r>
          </a:p>
          <a:p>
            <a:pPr lvl="1"/>
            <a:r>
              <a:rPr lang="en-US" sz="2400" dirty="0">
                <a:solidFill>
                  <a:srgbClr val="FFFFFF"/>
                </a:solidFill>
                <a:latin typeface="Times New Roman" panose="02020603050405020304" pitchFamily="18" charset="0"/>
                <a:cs typeface="Times New Roman" panose="02020603050405020304" pitchFamily="18" charset="0"/>
              </a:rPr>
              <a:t>Defined in Lincoln Zoning</a:t>
            </a:r>
          </a:p>
          <a:p>
            <a:r>
              <a:rPr lang="en-US" sz="2800" dirty="0">
                <a:solidFill>
                  <a:srgbClr val="FFFFFF"/>
                </a:solidFill>
                <a:latin typeface="Times New Roman" panose="02020603050405020304" pitchFamily="18" charset="0"/>
                <a:cs typeface="Times New Roman" panose="02020603050405020304" pitchFamily="18" charset="0"/>
              </a:rPr>
              <a:t>Tier 2 Accessory Dwelling Units:</a:t>
            </a:r>
          </a:p>
          <a:p>
            <a:pPr lvl="1"/>
            <a:r>
              <a:rPr lang="en-US" sz="2400" dirty="0">
                <a:solidFill>
                  <a:srgbClr val="FFFFFF"/>
                </a:solidFill>
                <a:latin typeface="Times New Roman" panose="02020603050405020304" pitchFamily="18" charset="0"/>
                <a:cs typeface="Times New Roman" panose="02020603050405020304" pitchFamily="18" charset="0"/>
              </a:rPr>
              <a:t>Apartments that are accessory to a primary dwelling unit and are less than 900 square feet or half the primary dwelling unit</a:t>
            </a:r>
          </a:p>
          <a:p>
            <a:pPr lvl="1"/>
            <a:r>
              <a:rPr lang="en-US" sz="2400" dirty="0">
                <a:solidFill>
                  <a:srgbClr val="FFFFFF"/>
                </a:solidFill>
                <a:latin typeface="Times New Roman" panose="02020603050405020304" pitchFamily="18" charset="0"/>
                <a:cs typeface="Times New Roman" panose="02020603050405020304" pitchFamily="18" charset="0"/>
              </a:rPr>
              <a:t>Defined by (new) state law</a:t>
            </a:r>
          </a:p>
          <a:p>
            <a:pPr marL="0" indent="0">
              <a:buNone/>
            </a:pPr>
            <a:endParaRPr lang="en-US" sz="2800" dirty="0">
              <a:solidFill>
                <a:srgbClr val="FFFFFF"/>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101451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F3D2CF-21A8-0E40-4423-9B28582A8B2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BA08DB1-D78C-69FB-A41E-C40D1DB3D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E7CF00E-7035-E0E2-5D86-A69E307BE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D8BD13-BA7C-CA71-6A8A-BBE0D44A5F74}"/>
              </a:ext>
            </a:extLst>
          </p:cNvPr>
          <p:cNvSpPr>
            <a:spLocks noGrp="1"/>
          </p:cNvSpPr>
          <p:nvPr>
            <p:ph type="title"/>
          </p:nvPr>
        </p:nvSpPr>
        <p:spPr>
          <a:xfrm>
            <a:off x="1024129" y="585216"/>
            <a:ext cx="10329671" cy="1499616"/>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Tiers</a:t>
            </a:r>
          </a:p>
        </p:txBody>
      </p:sp>
      <p:cxnSp>
        <p:nvCxnSpPr>
          <p:cNvPr id="12" name="Straight Connector 11">
            <a:extLst>
              <a:ext uri="{FF2B5EF4-FFF2-40B4-BE49-F238E27FC236}">
                <a16:creationId xmlns:a16="http://schemas.microsoft.com/office/drawing/2014/main" id="{93F09C3F-B225-CB07-0B86-30EA80333D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14BDFE5-6CE3-468E-95EC-51D4106A5D16}"/>
              </a:ext>
            </a:extLst>
          </p:cNvPr>
          <p:cNvSpPr>
            <a:spLocks noGrp="1"/>
          </p:cNvSpPr>
          <p:nvPr>
            <p:ph idx="1"/>
          </p:nvPr>
        </p:nvSpPr>
        <p:spPr>
          <a:xfrm>
            <a:off x="1024129" y="2348316"/>
            <a:ext cx="10329671" cy="4187949"/>
          </a:xfrm>
        </p:spPr>
        <p:txBody>
          <a:bodyPr>
            <a:normAutofit/>
          </a:bodyPr>
          <a:lstStyle/>
          <a:p>
            <a:pPr marL="0" indent="0">
              <a:buNone/>
            </a:pPr>
            <a:r>
              <a:rPr lang="en-US" sz="2800" dirty="0">
                <a:solidFill>
                  <a:srgbClr val="FFFFFF"/>
                </a:solidFill>
                <a:latin typeface="Times New Roman" panose="02020603050405020304" pitchFamily="18" charset="0"/>
                <a:cs typeface="Times New Roman" panose="02020603050405020304" pitchFamily="18" charset="0"/>
              </a:rPr>
              <a:t>For new or existing Accessory Apartments greater than 900 square feet up to 1200 square feet, existing bylaw requirements will still apply.</a:t>
            </a:r>
          </a:p>
          <a:p>
            <a:pPr marL="0" indent="0">
              <a:buNone/>
            </a:pPr>
            <a:r>
              <a:rPr lang="en-US" sz="2800" dirty="0">
                <a:solidFill>
                  <a:srgbClr val="FFFFFF"/>
                </a:solidFill>
                <a:latin typeface="Times New Roman" panose="02020603050405020304" pitchFamily="18" charset="0"/>
                <a:cs typeface="Times New Roman" panose="02020603050405020304" pitchFamily="18" charset="0"/>
              </a:rPr>
              <a:t>For new units that meet the definition of an ADU, the new section 14.4 requirements will apply.</a:t>
            </a:r>
          </a:p>
          <a:p>
            <a:pPr marL="0" indent="0">
              <a:buNone/>
            </a:pPr>
            <a:r>
              <a:rPr lang="en-US" sz="2800" dirty="0">
                <a:solidFill>
                  <a:srgbClr val="FFFFFF"/>
                </a:solidFill>
                <a:latin typeface="Times New Roman" panose="02020603050405020304" pitchFamily="18" charset="0"/>
                <a:cs typeface="Times New Roman" panose="02020603050405020304" pitchFamily="18" charset="0"/>
              </a:rPr>
              <a:t>For existing Accessory Apartments that meet the new definition of an ADU, by State law, the new section 14.4 requirements will automatically apply.</a:t>
            </a:r>
          </a:p>
          <a:p>
            <a:pPr marL="0" indent="0">
              <a:buNone/>
            </a:pPr>
            <a:r>
              <a:rPr lang="en-US" sz="2800" dirty="0">
                <a:solidFill>
                  <a:srgbClr val="FFFFFF"/>
                </a:solidFill>
                <a:latin typeface="Times New Roman" panose="02020603050405020304" pitchFamily="18" charset="0"/>
                <a:cs typeface="Times New Roman" panose="02020603050405020304" pitchFamily="18" charset="0"/>
              </a:rPr>
              <a:t>New section 14.4 will include Site Plan Review for all detached ADUs.</a:t>
            </a:r>
          </a:p>
          <a:p>
            <a:pPr marL="0" indent="0">
              <a:buNone/>
            </a:pPr>
            <a:endParaRPr lang="en-US" sz="28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1984822"/>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4A79B-06B2-4FE7-9CF6-54D940A8F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BFA14D-8E4F-42D4-B5A0-9588A6A45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2FAE99-A4AC-C6D2-B5AD-8F2B27CE5009}"/>
              </a:ext>
            </a:extLst>
          </p:cNvPr>
          <p:cNvSpPr>
            <a:spLocks noGrp="1"/>
          </p:cNvSpPr>
          <p:nvPr>
            <p:ph type="title"/>
          </p:nvPr>
        </p:nvSpPr>
        <p:spPr>
          <a:xfrm>
            <a:off x="1024129" y="585216"/>
            <a:ext cx="10329671" cy="1155508"/>
          </a:xfrm>
        </p:spPr>
        <p:txBody>
          <a:bodyPr>
            <a:normAutofit/>
          </a:bodyPr>
          <a:lstStyle/>
          <a:p>
            <a:r>
              <a:rPr lang="en-US" sz="4300" dirty="0">
                <a:solidFill>
                  <a:srgbClr val="FFFFFF"/>
                </a:solidFill>
                <a:latin typeface="Times New Roman" panose="02020603050405020304" pitchFamily="18" charset="0"/>
                <a:cs typeface="Times New Roman" panose="02020603050405020304" pitchFamily="18" charset="0"/>
              </a:rPr>
              <a:t>bylaw revision- Majority Vote</a:t>
            </a:r>
            <a:br>
              <a:rPr lang="en-US" sz="4300" dirty="0">
                <a:solidFill>
                  <a:srgbClr val="FFFFFF"/>
                </a:solidFill>
                <a:latin typeface="Times New Roman" panose="02020603050405020304" pitchFamily="18" charset="0"/>
                <a:cs typeface="Times New Roman" panose="02020603050405020304" pitchFamily="18" charset="0"/>
              </a:rPr>
            </a:br>
            <a:endParaRPr lang="en-US" sz="4300" dirty="0">
              <a:solidFill>
                <a:srgbClr val="FFFFFF"/>
              </a:solidFill>
              <a:latin typeface="Times New Roman" panose="02020603050405020304" pitchFamily="18" charset="0"/>
              <a:cs typeface="Times New Roman" panose="02020603050405020304" pitchFamily="18" charset="0"/>
            </a:endParaRPr>
          </a:p>
        </p:txBody>
      </p:sp>
      <p:cxnSp>
        <p:nvCxnSpPr>
          <p:cNvPr id="12" name="Straight Connector 11">
            <a:extLst>
              <a:ext uri="{FF2B5EF4-FFF2-40B4-BE49-F238E27FC236}">
                <a16:creationId xmlns:a16="http://schemas.microsoft.com/office/drawing/2014/main" id="{610B2B88-1A1B-486B-9366-918FE2E71D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24C8207-D099-BE4B-0898-899BD1765D23}"/>
              </a:ext>
            </a:extLst>
          </p:cNvPr>
          <p:cNvSpPr>
            <a:spLocks noGrp="1"/>
          </p:cNvSpPr>
          <p:nvPr>
            <p:ph idx="1"/>
          </p:nvPr>
        </p:nvSpPr>
        <p:spPr>
          <a:xfrm>
            <a:off x="1024129" y="1108364"/>
            <a:ext cx="10329671" cy="5427902"/>
          </a:xfrm>
        </p:spPr>
        <p:txBody>
          <a:bodyPr>
            <a:normAutofit lnSpcReduction="10000"/>
          </a:bodyPr>
          <a:lstStyle/>
          <a:p>
            <a:pPr>
              <a:buFont typeface="Wingdings" panose="05000000000000000000" pitchFamily="2" charset="2"/>
              <a:buChar char="§"/>
            </a:pPr>
            <a:endParaRPr lang="en-US" sz="1000" dirty="0">
              <a:solidFill>
                <a:srgbClr val="FFFFFF"/>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b="1" dirty="0">
                <a:solidFill>
                  <a:srgbClr val="FFFFFF"/>
                </a:solidFill>
                <a:latin typeface="Times New Roman" panose="02020603050405020304" pitchFamily="18" charset="0"/>
                <a:cs typeface="Times New Roman" panose="02020603050405020304" pitchFamily="18" charset="0"/>
              </a:rPr>
              <a:t>Add a new section 14.4 </a:t>
            </a:r>
            <a:r>
              <a:rPr lang="en-US" dirty="0">
                <a:solidFill>
                  <a:srgbClr val="FFFFFF"/>
                </a:solidFill>
                <a:latin typeface="Times New Roman" panose="02020603050405020304" pitchFamily="18" charset="0"/>
                <a:cs typeface="Times New Roman" panose="02020603050405020304" pitchFamily="18" charset="0"/>
              </a:rPr>
              <a:t>that regulates Accessory Dwelling Units as defined by the State.</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May be located wherever single family residences are allowed.</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Requires 1 parking space unless within .5 miles of transit</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Does not allow split ownership</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If the ADU is within the primary structure, setback is for primary structure. For detached, setback for accessory structures will apply.</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Site Plan Review will be required for all detached ADUs.</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Adequate sewage is required</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Adequate ingress and egress according to the Building Code is required.</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If within the primary structure, then it must retain the appearance of a single-family home</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Only one ADU allowed by right.  Any other requires a special permit from the ZBA.</a:t>
            </a:r>
          </a:p>
          <a:p>
            <a:pPr>
              <a:buFont typeface="Wingdings" panose="05000000000000000000" pitchFamily="2" charset="2"/>
              <a:buChar char="§"/>
            </a:pPr>
            <a:r>
              <a:rPr lang="en-US" sz="2000" dirty="0">
                <a:solidFill>
                  <a:srgbClr val="FFFFFF"/>
                </a:solidFill>
                <a:latin typeface="Times New Roman" panose="02020603050405020304" pitchFamily="18" charset="0"/>
                <a:cs typeface="Times New Roman" panose="02020603050405020304" pitchFamily="18" charset="0"/>
              </a:rPr>
              <a:t>Minimum rental period is 7 days	 </a:t>
            </a:r>
          </a:p>
          <a:p>
            <a:pPr marL="0" indent="0">
              <a:buNone/>
            </a:pPr>
            <a:endParaRPr lang="en-US" sz="1000" dirty="0">
              <a:solidFill>
                <a:srgbClr val="FFFFFF"/>
              </a:solidFill>
            </a:endParaRPr>
          </a:p>
        </p:txBody>
      </p:sp>
    </p:spTree>
    <p:extLst>
      <p:ext uri="{BB962C8B-B14F-4D97-AF65-F5344CB8AC3E}">
        <p14:creationId xmlns:p14="http://schemas.microsoft.com/office/powerpoint/2010/main" val="3043576822"/>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1010</TotalTime>
  <Words>1127</Words>
  <Application>Microsoft Office PowerPoint</Application>
  <PresentationFormat>Widescreen</PresentationFormat>
  <Paragraphs>106</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Arial</vt:lpstr>
      <vt:lpstr>Times New Roman</vt:lpstr>
      <vt:lpstr>Tw Cen MT</vt:lpstr>
      <vt:lpstr>Tw Cen MT Condensed</vt:lpstr>
      <vt:lpstr>Wingdings</vt:lpstr>
      <vt:lpstr>Wingdings 3</vt:lpstr>
      <vt:lpstr>Integral</vt:lpstr>
      <vt:lpstr>Accessory dwelling units (ADU)</vt:lpstr>
      <vt:lpstr>Affordable Homes Act – CH 150 of the Acts of 2024</vt:lpstr>
      <vt:lpstr>New Definition of Accessory Dwelling Unit</vt:lpstr>
      <vt:lpstr>Affordable Homes Act</vt:lpstr>
      <vt:lpstr>History OF ACCESSORY APT.</vt:lpstr>
      <vt:lpstr>PowerPoint Presentation</vt:lpstr>
      <vt:lpstr>Proposed bylaw will have a two-tiered approach</vt:lpstr>
      <vt:lpstr>Tiers</vt:lpstr>
      <vt:lpstr>bylaw revision- Majority Vote </vt:lpstr>
      <vt:lpstr>bylaw revisionS - 2/3 Vote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Vaughn, Paula</dc:creator>
  <cp:lastModifiedBy>Vaughn, Paula</cp:lastModifiedBy>
  <cp:revision>34</cp:revision>
  <dcterms:created xsi:type="dcterms:W3CDTF">2024-09-30T14:25:30Z</dcterms:created>
  <dcterms:modified xsi:type="dcterms:W3CDTF">2025-02-27T17:42:10Z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2024-09-30T17:47:26Z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edec1e10-f38d-448f-b594-33affb55eb70</vt:lpwstr>
  </property>
  <property fmtid="{D5CDD505-2E9C-101B-9397-08002B2CF9AE}" pid="7" name="MSIP_Label_defa4170-0d19-0005-0004-bc88714345d2_ActionId">
    <vt:lpwstr>24f16089-cb15-4e2a-91bd-af01e73c46f0</vt:lpwstr>
  </property>
  <property fmtid="{D5CDD505-2E9C-101B-9397-08002B2CF9AE}" pid="8" name="MSIP_Label_defa4170-0d19-0005-0004-bc88714345d2_ContentBits">
    <vt:lpwstr>0</vt:lpwstr>
  </property>
</Properties>
</file>