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7" r:id="rId2"/>
    <p:sldId id="321" r:id="rId3"/>
    <p:sldId id="289" r:id="rId4"/>
    <p:sldId id="336" r:id="rId5"/>
    <p:sldId id="269" r:id="rId6"/>
    <p:sldId id="308" r:id="rId7"/>
    <p:sldId id="320" r:id="rId8"/>
    <p:sldId id="323" r:id="rId9"/>
    <p:sldId id="326" r:id="rId10"/>
    <p:sldId id="305" r:id="rId11"/>
    <p:sldId id="306" r:id="rId12"/>
    <p:sldId id="313" r:id="rId13"/>
    <p:sldId id="315" r:id="rId14"/>
    <p:sldId id="318" r:id="rId15"/>
    <p:sldId id="334" r:id="rId16"/>
    <p:sldId id="332" r:id="rId17"/>
    <p:sldId id="319" r:id="rId18"/>
    <p:sldId id="333" r:id="rId19"/>
    <p:sldId id="330" r:id="rId20"/>
    <p:sldId id="329" r:id="rId21"/>
    <p:sldId id="337" r:id="rId22"/>
    <p:sldId id="280" r:id="rId23"/>
    <p:sldId id="322" r:id="rId2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1FF"/>
    <a:srgbClr val="E1EBFB"/>
    <a:srgbClr val="FCE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327"/>
  </p:normalViewPr>
  <p:slideViewPr>
    <p:cSldViewPr snapToGrid="0" snapToObjects="1">
      <p:cViewPr varScale="1">
        <p:scale>
          <a:sx n="80" d="100"/>
          <a:sy n="80" d="100"/>
        </p:scale>
        <p:origin x="112" y="1560"/>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08" d="100"/>
          <a:sy n="108" d="100"/>
        </p:scale>
        <p:origin x="296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B850E41-812F-C390-99C2-8A0D41CAD0A4}"/>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11B23B8-10D1-E40E-D5CD-647B17C690DA}"/>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BAAADF13-0AB3-E741-A9EA-6623CE3857D2}" type="slidenum">
              <a:rPr lang="en-US" smtClean="0"/>
              <a:t>‹#›</a:t>
            </a:fld>
            <a:endParaRPr lang="en-US"/>
          </a:p>
        </p:txBody>
      </p:sp>
    </p:spTree>
    <p:extLst>
      <p:ext uri="{BB962C8B-B14F-4D97-AF65-F5344CB8AC3E}">
        <p14:creationId xmlns:p14="http://schemas.microsoft.com/office/powerpoint/2010/main" val="752323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11EAC59F-79F0-EF44-A3C8-026470D9AFEE}" type="datetimeFigureOut">
              <a:rPr lang="en-US" smtClean="0"/>
              <a:t>12/1/24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21C7FB7-762A-BE46-ADCB-13E7664816E3}" type="slidenum">
              <a:rPr lang="en-US" smtClean="0"/>
              <a:t>‹#›</a:t>
            </a:fld>
            <a:endParaRPr lang="en-US"/>
          </a:p>
        </p:txBody>
      </p:sp>
    </p:spTree>
    <p:extLst>
      <p:ext uri="{BB962C8B-B14F-4D97-AF65-F5344CB8AC3E}">
        <p14:creationId xmlns:p14="http://schemas.microsoft.com/office/powerpoint/2010/main" val="3394402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2</a:t>
            </a:fld>
            <a:endParaRPr lang="en-US"/>
          </a:p>
        </p:txBody>
      </p:sp>
    </p:spTree>
    <p:extLst>
      <p:ext uri="{BB962C8B-B14F-4D97-AF65-F5344CB8AC3E}">
        <p14:creationId xmlns:p14="http://schemas.microsoft.com/office/powerpoint/2010/main" val="1197208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Due to our diurnal nature, light has come to symbolize safety, progress, knowledge, hope ad n food.  Darkness epitomizes danger, stagnation, ignorance, despair and evil.  We crave light. It is jarring for us to think of light as a pollutant.  </a:t>
            </a:r>
          </a:p>
        </p:txBody>
      </p:sp>
      <p:sp>
        <p:nvSpPr>
          <p:cNvPr id="4" name="Slide Number Placeholder 3"/>
          <p:cNvSpPr>
            <a:spLocks noGrp="1"/>
          </p:cNvSpPr>
          <p:nvPr>
            <p:ph type="sldNum" sz="quarter" idx="5"/>
          </p:nvPr>
        </p:nvSpPr>
        <p:spPr/>
        <p:txBody>
          <a:bodyPr/>
          <a:lstStyle/>
          <a:p>
            <a:fld id="{521C7FB7-762A-BE46-ADCB-13E7664816E3}" type="slidenum">
              <a:rPr lang="en-US" smtClean="0"/>
              <a:t>11</a:t>
            </a:fld>
            <a:endParaRPr lang="en-US"/>
          </a:p>
        </p:txBody>
      </p:sp>
    </p:spTree>
    <p:extLst>
      <p:ext uri="{BB962C8B-B14F-4D97-AF65-F5344CB8AC3E}">
        <p14:creationId xmlns:p14="http://schemas.microsoft.com/office/powerpoint/2010/main" val="4081306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12</a:t>
            </a:fld>
            <a:endParaRPr lang="en-US"/>
          </a:p>
        </p:txBody>
      </p:sp>
    </p:spTree>
    <p:extLst>
      <p:ext uri="{BB962C8B-B14F-4D97-AF65-F5344CB8AC3E}">
        <p14:creationId xmlns:p14="http://schemas.microsoft.com/office/powerpoint/2010/main" val="737599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13</a:t>
            </a:fld>
            <a:endParaRPr lang="en-US"/>
          </a:p>
        </p:txBody>
      </p:sp>
    </p:spTree>
    <p:extLst>
      <p:ext uri="{BB962C8B-B14F-4D97-AF65-F5344CB8AC3E}">
        <p14:creationId xmlns:p14="http://schemas.microsoft.com/office/powerpoint/2010/main" val="424476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14</a:t>
            </a:fld>
            <a:endParaRPr lang="en-US"/>
          </a:p>
        </p:txBody>
      </p:sp>
    </p:spTree>
    <p:extLst>
      <p:ext uri="{BB962C8B-B14F-4D97-AF65-F5344CB8AC3E}">
        <p14:creationId xmlns:p14="http://schemas.microsoft.com/office/powerpoint/2010/main" val="4193260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5AAD-C036-D413-A5EF-362A35BC2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6B3FD-2038-281F-9B91-68F47ECAF13D}"/>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26A0FC9A-CE07-B1DA-D1D7-7E83771539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DE3472-8030-50EC-B435-BC667964D70E}"/>
              </a:ext>
            </a:extLst>
          </p:cNvPr>
          <p:cNvSpPr>
            <a:spLocks noGrp="1"/>
          </p:cNvSpPr>
          <p:nvPr>
            <p:ph type="sldNum" sz="quarter" idx="5"/>
          </p:nvPr>
        </p:nvSpPr>
        <p:spPr/>
        <p:txBody>
          <a:bodyPr/>
          <a:lstStyle/>
          <a:p>
            <a:fld id="{521C7FB7-762A-BE46-ADCB-13E7664816E3}" type="slidenum">
              <a:rPr lang="en-US" smtClean="0"/>
              <a:t>15</a:t>
            </a:fld>
            <a:endParaRPr lang="en-US"/>
          </a:p>
        </p:txBody>
      </p:sp>
    </p:spTree>
    <p:extLst>
      <p:ext uri="{BB962C8B-B14F-4D97-AF65-F5344CB8AC3E}">
        <p14:creationId xmlns:p14="http://schemas.microsoft.com/office/powerpoint/2010/main" val="1259092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192C-DA40-06CD-EFC5-6818F72EE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8DB98-01AB-004E-8919-9039FFD41210}"/>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AD52BFAF-84FB-B823-5835-44141E2C8A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79300E-47BA-C874-7541-25BBFB8D7EF8}"/>
              </a:ext>
            </a:extLst>
          </p:cNvPr>
          <p:cNvSpPr>
            <a:spLocks noGrp="1"/>
          </p:cNvSpPr>
          <p:nvPr>
            <p:ph type="sldNum" sz="quarter" idx="5"/>
          </p:nvPr>
        </p:nvSpPr>
        <p:spPr/>
        <p:txBody>
          <a:bodyPr/>
          <a:lstStyle/>
          <a:p>
            <a:fld id="{521C7FB7-762A-BE46-ADCB-13E7664816E3}" type="slidenum">
              <a:rPr lang="en-US" smtClean="0"/>
              <a:t>16</a:t>
            </a:fld>
            <a:endParaRPr lang="en-US"/>
          </a:p>
        </p:txBody>
      </p:sp>
    </p:spTree>
    <p:extLst>
      <p:ext uri="{BB962C8B-B14F-4D97-AF65-F5344CB8AC3E}">
        <p14:creationId xmlns:p14="http://schemas.microsoft.com/office/powerpoint/2010/main" val="601130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17</a:t>
            </a:fld>
            <a:endParaRPr lang="en-US"/>
          </a:p>
        </p:txBody>
      </p:sp>
    </p:spTree>
    <p:extLst>
      <p:ext uri="{BB962C8B-B14F-4D97-AF65-F5344CB8AC3E}">
        <p14:creationId xmlns:p14="http://schemas.microsoft.com/office/powerpoint/2010/main" val="2633937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CD9B8-5E68-6D18-ACFE-613A431E6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72F4D-8138-6C01-A147-04D83D01BD97}"/>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F7B4569E-1861-D764-966D-8870CC03A9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28E162-B594-8BC9-4D69-58EA8C382ADF}"/>
              </a:ext>
            </a:extLst>
          </p:cNvPr>
          <p:cNvSpPr>
            <a:spLocks noGrp="1"/>
          </p:cNvSpPr>
          <p:nvPr>
            <p:ph type="sldNum" sz="quarter" idx="5"/>
          </p:nvPr>
        </p:nvSpPr>
        <p:spPr/>
        <p:txBody>
          <a:bodyPr/>
          <a:lstStyle/>
          <a:p>
            <a:fld id="{521C7FB7-762A-BE46-ADCB-13E7664816E3}" type="slidenum">
              <a:rPr lang="en-US" smtClean="0"/>
              <a:t>18</a:t>
            </a:fld>
            <a:endParaRPr lang="en-US"/>
          </a:p>
        </p:txBody>
      </p:sp>
    </p:spTree>
    <p:extLst>
      <p:ext uri="{BB962C8B-B14F-4D97-AF65-F5344CB8AC3E}">
        <p14:creationId xmlns:p14="http://schemas.microsoft.com/office/powerpoint/2010/main" val="308507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3FF1-C9E6-F5B1-9561-FBBB0AC76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2C85E-362C-C729-B731-657F9CD5956B}"/>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4C23EF3B-5BCD-BF30-F056-625B653AF4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53F5E6-1CCB-446F-3458-033656ABA2C8}"/>
              </a:ext>
            </a:extLst>
          </p:cNvPr>
          <p:cNvSpPr>
            <a:spLocks noGrp="1"/>
          </p:cNvSpPr>
          <p:nvPr>
            <p:ph type="sldNum" sz="quarter" idx="5"/>
          </p:nvPr>
        </p:nvSpPr>
        <p:spPr/>
        <p:txBody>
          <a:bodyPr/>
          <a:lstStyle/>
          <a:p>
            <a:fld id="{521C7FB7-762A-BE46-ADCB-13E7664816E3}" type="slidenum">
              <a:rPr lang="en-US" smtClean="0"/>
              <a:t>19</a:t>
            </a:fld>
            <a:endParaRPr lang="en-US"/>
          </a:p>
        </p:txBody>
      </p:sp>
    </p:spTree>
    <p:extLst>
      <p:ext uri="{BB962C8B-B14F-4D97-AF65-F5344CB8AC3E}">
        <p14:creationId xmlns:p14="http://schemas.microsoft.com/office/powerpoint/2010/main" val="4194019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BD996-C7CC-92D1-989F-E0577958F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E9766-94A7-525D-0103-3736E868B2AD}"/>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15E31AC9-E7A1-4270-B854-DFF84253BD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46C7E5-5629-7E35-4A59-4A6C02FA9E5C}"/>
              </a:ext>
            </a:extLst>
          </p:cNvPr>
          <p:cNvSpPr>
            <a:spLocks noGrp="1"/>
          </p:cNvSpPr>
          <p:nvPr>
            <p:ph type="sldNum" sz="quarter" idx="5"/>
          </p:nvPr>
        </p:nvSpPr>
        <p:spPr/>
        <p:txBody>
          <a:bodyPr/>
          <a:lstStyle/>
          <a:p>
            <a:fld id="{521C7FB7-762A-BE46-ADCB-13E7664816E3}" type="slidenum">
              <a:rPr lang="en-US" smtClean="0"/>
              <a:t>20</a:t>
            </a:fld>
            <a:endParaRPr lang="en-US"/>
          </a:p>
        </p:txBody>
      </p:sp>
    </p:spTree>
    <p:extLst>
      <p:ext uri="{BB962C8B-B14F-4D97-AF65-F5344CB8AC3E}">
        <p14:creationId xmlns:p14="http://schemas.microsoft.com/office/powerpoint/2010/main" val="368586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3</a:t>
            </a:fld>
            <a:endParaRPr lang="en-US"/>
          </a:p>
        </p:txBody>
      </p:sp>
    </p:spTree>
    <p:extLst>
      <p:ext uri="{BB962C8B-B14F-4D97-AF65-F5344CB8AC3E}">
        <p14:creationId xmlns:p14="http://schemas.microsoft.com/office/powerpoint/2010/main" val="3178023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23B5F-3577-1F39-CED7-BBDBB621A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95B8B-24DF-C9BA-16E9-9DBCE4E434EC}"/>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43414BC1-8E21-3833-52DF-B743D14DAC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41E8C9-9F1A-35D3-AA31-4AD08B78C9C7}"/>
              </a:ext>
            </a:extLst>
          </p:cNvPr>
          <p:cNvSpPr>
            <a:spLocks noGrp="1"/>
          </p:cNvSpPr>
          <p:nvPr>
            <p:ph type="sldNum" sz="quarter" idx="5"/>
          </p:nvPr>
        </p:nvSpPr>
        <p:spPr/>
        <p:txBody>
          <a:bodyPr/>
          <a:lstStyle/>
          <a:p>
            <a:fld id="{521C7FB7-762A-BE46-ADCB-13E7664816E3}" type="slidenum">
              <a:rPr lang="en-US" smtClean="0"/>
              <a:t>21</a:t>
            </a:fld>
            <a:endParaRPr lang="en-US"/>
          </a:p>
        </p:txBody>
      </p:sp>
    </p:spTree>
    <p:extLst>
      <p:ext uri="{BB962C8B-B14F-4D97-AF65-F5344CB8AC3E}">
        <p14:creationId xmlns:p14="http://schemas.microsoft.com/office/powerpoint/2010/main" val="727429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23</a:t>
            </a:fld>
            <a:endParaRPr lang="en-US"/>
          </a:p>
        </p:txBody>
      </p:sp>
    </p:spTree>
    <p:extLst>
      <p:ext uri="{BB962C8B-B14F-4D97-AF65-F5344CB8AC3E}">
        <p14:creationId xmlns:p14="http://schemas.microsoft.com/office/powerpoint/2010/main" val="411467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D34A4-D8B6-6D98-C59B-1C969EBD6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6F175-78A5-7B45-FDE7-5E629C9A95B7}"/>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93309526-2290-3826-9F89-0CC365298C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637F47-A592-B00B-D933-BCE6720B0724}"/>
              </a:ext>
            </a:extLst>
          </p:cNvPr>
          <p:cNvSpPr>
            <a:spLocks noGrp="1"/>
          </p:cNvSpPr>
          <p:nvPr>
            <p:ph type="sldNum" sz="quarter" idx="5"/>
          </p:nvPr>
        </p:nvSpPr>
        <p:spPr/>
        <p:txBody>
          <a:bodyPr/>
          <a:lstStyle/>
          <a:p>
            <a:fld id="{521C7FB7-762A-BE46-ADCB-13E7664816E3}" type="slidenum">
              <a:rPr lang="en-US" smtClean="0"/>
              <a:t>4</a:t>
            </a:fld>
            <a:endParaRPr lang="en-US"/>
          </a:p>
        </p:txBody>
      </p:sp>
    </p:spTree>
    <p:extLst>
      <p:ext uri="{BB962C8B-B14F-4D97-AF65-F5344CB8AC3E}">
        <p14:creationId xmlns:p14="http://schemas.microsoft.com/office/powerpoint/2010/main" val="3967834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5</a:t>
            </a:fld>
            <a:endParaRPr lang="en-US"/>
          </a:p>
        </p:txBody>
      </p:sp>
    </p:spTree>
    <p:extLst>
      <p:ext uri="{BB962C8B-B14F-4D97-AF65-F5344CB8AC3E}">
        <p14:creationId xmlns:p14="http://schemas.microsoft.com/office/powerpoint/2010/main" val="214843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We too quickly forget that we don’t perceive the world in the same way as other species, and consequently, we ignore impacts that we shouldn’t. (Ed Young, An  immense world). .  Unlike most other mammals, our vision fails us at night, and our culture reflects our diurnal Umwelt (ability to sense the environment. </a:t>
            </a:r>
          </a:p>
          <a:p>
            <a:endParaRPr lang="en-US" dirty="0"/>
          </a:p>
          <a:p>
            <a:r>
              <a:rPr lang="en-US" dirty="0"/>
              <a:t>The daily and seasonal rhythm of of bright and dark remained inviolate throughout all of evolutionary time –a-4-billion-year sneak that began to falter in the nineteenth century. </a:t>
            </a:r>
          </a:p>
          <a:p>
            <a:r>
              <a:rPr lang="en-US" dirty="0"/>
              <a:t>We have forced other species to live in our sensory world (</a:t>
            </a:r>
            <a:r>
              <a:rPr lang="en-US" dirty="0" err="1"/>
              <a:t>umwelth</a:t>
            </a:r>
            <a:r>
              <a:rPr lang="en-US" dirty="0"/>
              <a:t>), we have filled the night with light and the silence with noise. We have distracted animals from what they actually need to sense, drowned out the cues that they depend upon, and lured them, like moths to a flame, into sensory traps,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6</a:t>
            </a:fld>
            <a:endParaRPr lang="en-US"/>
          </a:p>
        </p:txBody>
      </p:sp>
    </p:spTree>
    <p:extLst>
      <p:ext uri="{BB962C8B-B14F-4D97-AF65-F5344CB8AC3E}">
        <p14:creationId xmlns:p14="http://schemas.microsoft.com/office/powerpoint/2010/main" val="924955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Red can disrupt migrating birds but is better for bats and insects.  Yellow doesn’t bother insects and turtles but can disrupt salamanders.  No wavelength is perfect, but blue and white are worst of all. Blue light disrupts body clocks and strongly attracts insects. It is easily scattered, increasing the spread of light pollution.  (Ed Young, An immense world).  </a:t>
            </a:r>
          </a:p>
          <a:p>
            <a:endParaRPr lang="en-US" dirty="0"/>
          </a:p>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7</a:t>
            </a:fld>
            <a:endParaRPr lang="en-US"/>
          </a:p>
        </p:txBody>
      </p:sp>
    </p:spTree>
    <p:extLst>
      <p:ext uri="{BB962C8B-B14F-4D97-AF65-F5344CB8AC3E}">
        <p14:creationId xmlns:p14="http://schemas.microsoft.com/office/powerpoint/2010/main" val="98584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In 1886, shortly after Edison commercialized the lightbulb, nearly 1000 birds died after colliding with electrically illuminated towers in Decatur, </a:t>
            </a:r>
            <a:r>
              <a:rPr lang="en-US" dirty="0" err="1"/>
              <a:t>Illiniois</a:t>
            </a:r>
            <a:r>
              <a:rPr lang="en-US" dirty="0"/>
              <a:t>.  Over a century later, environmental scientist Travis </a:t>
            </a:r>
            <a:r>
              <a:rPr lang="en-US" dirty="0" err="1"/>
              <a:t>Langcore</a:t>
            </a:r>
            <a:r>
              <a:rPr lang="en-US" dirty="0"/>
              <a:t> and his colleagues calculated that almost 7 million birds a year die in the United State and Canada after flying into communication towers. The red light of those towers are meant to warn aircraft pilots, but the also disrupt the orientation of nocturnal avian flyers., which than causes them to veer into wire or each other. </a:t>
            </a:r>
          </a:p>
          <a:p>
            <a:endParaRPr lang="en-US" dirty="0"/>
          </a:p>
          <a:p>
            <a:r>
              <a:rPr lang="en-US" dirty="0"/>
              <a:t>Ed Young, An immense world. </a:t>
            </a:r>
          </a:p>
        </p:txBody>
      </p:sp>
      <p:sp>
        <p:nvSpPr>
          <p:cNvPr id="4" name="Slide Number Placeholder 3"/>
          <p:cNvSpPr>
            <a:spLocks noGrp="1"/>
          </p:cNvSpPr>
          <p:nvPr>
            <p:ph type="sldNum" sz="quarter" idx="5"/>
          </p:nvPr>
        </p:nvSpPr>
        <p:spPr/>
        <p:txBody>
          <a:bodyPr/>
          <a:lstStyle/>
          <a:p>
            <a:fld id="{521C7FB7-762A-BE46-ADCB-13E7664816E3}" type="slidenum">
              <a:rPr lang="en-US" smtClean="0"/>
              <a:t>8</a:t>
            </a:fld>
            <a:endParaRPr lang="en-US"/>
          </a:p>
        </p:txBody>
      </p:sp>
    </p:spTree>
    <p:extLst>
      <p:ext uri="{BB962C8B-B14F-4D97-AF65-F5344CB8AC3E}">
        <p14:creationId xmlns:p14="http://schemas.microsoft.com/office/powerpoint/2010/main" val="269815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C7FB7-762A-BE46-ADCB-13E7664816E3}" type="slidenum">
              <a:rPr lang="en-US" smtClean="0"/>
              <a:t>9</a:t>
            </a:fld>
            <a:endParaRPr lang="en-US"/>
          </a:p>
        </p:txBody>
      </p:sp>
    </p:spTree>
    <p:extLst>
      <p:ext uri="{BB962C8B-B14F-4D97-AF65-F5344CB8AC3E}">
        <p14:creationId xmlns:p14="http://schemas.microsoft.com/office/powerpoint/2010/main" val="4031827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Over a third of humanity and almost 80% of North Americans, can no longer see the Milky Way.  </a:t>
            </a:r>
          </a:p>
        </p:txBody>
      </p:sp>
      <p:sp>
        <p:nvSpPr>
          <p:cNvPr id="4" name="Slide Number Placeholder 3"/>
          <p:cNvSpPr>
            <a:spLocks noGrp="1"/>
          </p:cNvSpPr>
          <p:nvPr>
            <p:ph type="sldNum" sz="quarter" idx="5"/>
          </p:nvPr>
        </p:nvSpPr>
        <p:spPr/>
        <p:txBody>
          <a:bodyPr/>
          <a:lstStyle/>
          <a:p>
            <a:fld id="{521C7FB7-762A-BE46-ADCB-13E7664816E3}" type="slidenum">
              <a:rPr lang="en-US" smtClean="0"/>
              <a:t>10</a:t>
            </a:fld>
            <a:endParaRPr lang="en-US"/>
          </a:p>
        </p:txBody>
      </p:sp>
    </p:spTree>
    <p:extLst>
      <p:ext uri="{BB962C8B-B14F-4D97-AF65-F5344CB8AC3E}">
        <p14:creationId xmlns:p14="http://schemas.microsoft.com/office/powerpoint/2010/main" val="327150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AB4A-1F4A-B14E-8E14-0EA4BC9E73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322C67-089B-624E-881F-3501BEFB7D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164CB8-72A4-E04F-A044-4C231F07F51D}"/>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5" name="Footer Placeholder 4">
            <a:extLst>
              <a:ext uri="{FF2B5EF4-FFF2-40B4-BE49-F238E27FC236}">
                <a16:creationId xmlns:a16="http://schemas.microsoft.com/office/drawing/2014/main" id="{A08DAACC-F4A8-A14F-8EA4-D443630B1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2FAEE-C725-AF4F-B978-4FDFCE473852}"/>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105332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1BD7-4145-D84C-8F49-291F7365A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AB7FD6-C272-1347-AD3D-F132B2B3EE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4A7B5-C271-CE4D-9051-ACC723CEAE6C}"/>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5" name="Footer Placeholder 4">
            <a:extLst>
              <a:ext uri="{FF2B5EF4-FFF2-40B4-BE49-F238E27FC236}">
                <a16:creationId xmlns:a16="http://schemas.microsoft.com/office/drawing/2014/main" id="{7B038867-0BB1-8F45-AC1E-8211E3EB9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6141E-B51E-8646-85D9-04711037F67D}"/>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2810134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7D0C8-31CE-E246-BB9A-A8B0A13D0E4D}"/>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10F008-24CB-2348-ABCE-DD85C794A5F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96CAE-E2A8-3942-9629-3AC972388522}"/>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5" name="Footer Placeholder 4">
            <a:extLst>
              <a:ext uri="{FF2B5EF4-FFF2-40B4-BE49-F238E27FC236}">
                <a16:creationId xmlns:a16="http://schemas.microsoft.com/office/drawing/2014/main" id="{379C994E-6E37-2448-A29A-FBA2C1A3A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9BC84-CF30-AA42-AFBB-66BACDA6B683}"/>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136734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CFEC-30BE-9041-AA05-21924AEAB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B0515E-62CD-0049-BFA7-613DD34A2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4B0E6-65D0-784D-83B4-B0CD8476E542}"/>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5" name="Footer Placeholder 4">
            <a:extLst>
              <a:ext uri="{FF2B5EF4-FFF2-40B4-BE49-F238E27FC236}">
                <a16:creationId xmlns:a16="http://schemas.microsoft.com/office/drawing/2014/main" id="{B35CC1B5-1C7C-D24B-AD35-CF7F9EE07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8B519-6878-6448-9DC1-15AC9A4AE6FA}"/>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1308093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5319-23F7-E04A-A27F-74167822C613}"/>
              </a:ext>
            </a:extLst>
          </p:cNvPr>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6EF299-EE25-0647-8881-D08B5E22F8D0}"/>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1B3996-DF9B-B64F-8825-C03AA01A0658}"/>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5" name="Footer Placeholder 4">
            <a:extLst>
              <a:ext uri="{FF2B5EF4-FFF2-40B4-BE49-F238E27FC236}">
                <a16:creationId xmlns:a16="http://schemas.microsoft.com/office/drawing/2014/main" id="{E9AE8894-B026-5049-A1C8-1C908548A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59B89-CF70-B947-A572-FAEBC588627A}"/>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79193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2CB7-83D0-9442-AF37-5F67F8B1E8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4B6362-4EC9-4C42-9E8E-FABB406AC7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E8F519-2E48-2348-980A-6D7B3361F1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281733-6F3E-EC49-8F87-CD3CD204B8F6}"/>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6" name="Footer Placeholder 5">
            <a:extLst>
              <a:ext uri="{FF2B5EF4-FFF2-40B4-BE49-F238E27FC236}">
                <a16:creationId xmlns:a16="http://schemas.microsoft.com/office/drawing/2014/main" id="{20EEE5DE-5FE0-584A-AF8E-BD76FCDCA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C3AC6-CD38-954D-B480-84733F5B057A}"/>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129744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FC23-29B3-5F45-875C-E9B66F3FB497}"/>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5499D3-A34F-0047-8995-A7F47598487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474D18-5406-7542-A628-588490314A5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DC2609-1CEA-EF44-81D8-65931D2FE76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906ED3-19E7-4B4F-855D-0419E69524A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E0FC4-DF06-1745-A02D-EA0D37ADB40D}"/>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8" name="Footer Placeholder 7">
            <a:extLst>
              <a:ext uri="{FF2B5EF4-FFF2-40B4-BE49-F238E27FC236}">
                <a16:creationId xmlns:a16="http://schemas.microsoft.com/office/drawing/2014/main" id="{C074B4E9-06DE-A345-91D1-A34D99AF1F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E2C36F-6318-2D44-BC91-6D533DBEFECA}"/>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3365317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9BD6E-94CA-2F48-99DA-7B8CF5F7A8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78E940-A3A9-0D44-BB1B-F265DF99AE48}"/>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4" name="Footer Placeholder 3">
            <a:extLst>
              <a:ext uri="{FF2B5EF4-FFF2-40B4-BE49-F238E27FC236}">
                <a16:creationId xmlns:a16="http://schemas.microsoft.com/office/drawing/2014/main" id="{EEBFDB4A-8E8D-DC43-9000-F1C58050CB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8171AD-6130-554D-AFA8-C5300D9C23B9}"/>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1360605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32D7A-3075-CD44-9D49-7670A304B9E9}"/>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3" name="Footer Placeholder 2">
            <a:extLst>
              <a:ext uri="{FF2B5EF4-FFF2-40B4-BE49-F238E27FC236}">
                <a16:creationId xmlns:a16="http://schemas.microsoft.com/office/drawing/2014/main" id="{6F63E6AC-4BA3-7746-8048-1C0932136E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E56DFA-D907-9D41-8591-38EF6FA85317}"/>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193964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DBD5-1ED9-DF44-8A7C-7D33F7CC3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F2DA2D-192F-934E-AC0C-BA095F2B491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DCE2F-13D8-704C-B957-824CB1360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3B31B-0C4E-8248-AF68-F34D9471A60E}"/>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6" name="Footer Placeholder 5">
            <a:extLst>
              <a:ext uri="{FF2B5EF4-FFF2-40B4-BE49-F238E27FC236}">
                <a16:creationId xmlns:a16="http://schemas.microsoft.com/office/drawing/2014/main" id="{03EB79FB-0745-2049-B9A9-EE40FB0A9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C7D9B-E891-7448-AA79-B458F7F94A6C}"/>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286125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DC419-813E-5F48-A9BC-DF59ADE160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48C1D1-0CEC-284A-BB2B-22956FBF77C8}"/>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ADF35B-4545-F54E-96BD-2C302AF98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4EBEBA-595C-384A-916C-2286E3F53689}"/>
              </a:ext>
            </a:extLst>
          </p:cNvPr>
          <p:cNvSpPr>
            <a:spLocks noGrp="1"/>
          </p:cNvSpPr>
          <p:nvPr>
            <p:ph type="dt" sz="half" idx="10"/>
          </p:nvPr>
        </p:nvSpPr>
        <p:spPr/>
        <p:txBody>
          <a:bodyPr/>
          <a:lstStyle/>
          <a:p>
            <a:fld id="{F00C33C6-96FF-D846-A3BE-F0888E8A5117}" type="datetimeFigureOut">
              <a:rPr lang="en-US" smtClean="0"/>
              <a:t>12/1/24</a:t>
            </a:fld>
            <a:endParaRPr lang="en-US"/>
          </a:p>
        </p:txBody>
      </p:sp>
      <p:sp>
        <p:nvSpPr>
          <p:cNvPr id="6" name="Footer Placeholder 5">
            <a:extLst>
              <a:ext uri="{FF2B5EF4-FFF2-40B4-BE49-F238E27FC236}">
                <a16:creationId xmlns:a16="http://schemas.microsoft.com/office/drawing/2014/main" id="{B8DE7E72-BBDF-D144-8511-0A816C365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BCD4C-573F-E94E-B2FF-6B96D0F7287C}"/>
              </a:ext>
            </a:extLst>
          </p:cNvPr>
          <p:cNvSpPr>
            <a:spLocks noGrp="1"/>
          </p:cNvSpPr>
          <p:nvPr>
            <p:ph type="sldNum" sz="quarter" idx="12"/>
          </p:nvPr>
        </p:nvSpPr>
        <p:spPr/>
        <p:txBody>
          <a:bodyPr/>
          <a:lstStyle/>
          <a:p>
            <a:fld id="{859FE7E1-0CA0-B94C-B0AC-2FF42186405E}" type="slidenum">
              <a:rPr lang="en-US" smtClean="0"/>
              <a:t>‹#›</a:t>
            </a:fld>
            <a:endParaRPr lang="en-US"/>
          </a:p>
        </p:txBody>
      </p:sp>
    </p:spTree>
    <p:extLst>
      <p:ext uri="{BB962C8B-B14F-4D97-AF65-F5344CB8AC3E}">
        <p14:creationId xmlns:p14="http://schemas.microsoft.com/office/powerpoint/2010/main" val="93804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0702B-CDAD-7543-983A-ADFC6C23F44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700A5-3C42-A24D-B102-5D04E9EFD9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1F4EF-B583-AE4F-8BB3-9102D67EC9A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C33C6-96FF-D846-A3BE-F0888E8A5117}" type="datetimeFigureOut">
              <a:rPr lang="en-US" smtClean="0"/>
              <a:t>12/1/24</a:t>
            </a:fld>
            <a:endParaRPr lang="en-US"/>
          </a:p>
        </p:txBody>
      </p:sp>
      <p:sp>
        <p:nvSpPr>
          <p:cNvPr id="5" name="Footer Placeholder 4">
            <a:extLst>
              <a:ext uri="{FF2B5EF4-FFF2-40B4-BE49-F238E27FC236}">
                <a16:creationId xmlns:a16="http://schemas.microsoft.com/office/drawing/2014/main" id="{DB5774C9-3D05-1847-A505-E7AF3636DF7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FCF51B-8881-A541-A283-CC1D0893047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FE7E1-0CA0-B94C-B0AC-2FF42186405E}" type="slidenum">
              <a:rPr lang="en-US" smtClean="0"/>
              <a:t>‹#›</a:t>
            </a:fld>
            <a:endParaRPr lang="en-US"/>
          </a:p>
        </p:txBody>
      </p:sp>
    </p:spTree>
    <p:extLst>
      <p:ext uri="{BB962C8B-B14F-4D97-AF65-F5344CB8AC3E}">
        <p14:creationId xmlns:p14="http://schemas.microsoft.com/office/powerpoint/2010/main" val="1225869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images.clubexpress.com/71141/attach/3935311_1_JOE-MarioMottapeerReview-10-2-24.pdf" TargetMode="External"/><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newsroom.heart.org/news/more-exposure-to-artificial-bright-outdoor-nighttime-light-linked-to-higher-stroke-risk" TargetMode="External"/><Relationship Id="rId4" Type="http://schemas.openxmlformats.org/officeDocument/2006/relationships/hyperlink" Target="https://www.frontiersin.org/news/2024/09/06/light-pollution-increase-risk-alzheimer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echnologyreview.com/2022/08/17/1057652/outdoor-led-lighti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theatlantic.com/ideas/archive/2024/09/streetlights-effect-on-crime/67965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arksky.org/resources/guides-and-how-tos/lighting-principl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esignlights.org/wp-content/uploads/2022/09/DLC_LUNA-Technical-Requirements-V1-0-FINAL_09072022.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lincolntown.org/252/Plannin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designlights.org/our-work/luna/" TargetMode="External"/><Relationship Id="rId7" Type="http://schemas.openxmlformats.org/officeDocument/2006/relationships/hyperlink" Target="https://designlights.org/resources/reports/choosing-both-energy-efficiency-and-light-pollution-mitigation-for-commercial-outdoor-light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1000bulbs.com/" TargetMode="External"/><Relationship Id="rId5" Type="http://schemas.openxmlformats.org/officeDocument/2006/relationships/hyperlink" Target="https://designlights.org/our-work/luna/technical-requirements/luna-v1-0/" TargetMode="External"/><Relationship Id="rId4" Type="http://schemas.openxmlformats.org/officeDocument/2006/relationships/hyperlink" Target="https://qpl.designlights.org/qpl/solid-state-light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MlHp-B0DTMw" TargetMode="External"/><Relationship Id="rId7" Type="http://schemas.openxmlformats.org/officeDocument/2006/relationships/hyperlink" Target="mailto:NicholsonC@lincolntown.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R8HKaye8Uog" TargetMode="External"/><Relationship Id="rId5" Type="http://schemas.openxmlformats.org/officeDocument/2006/relationships/hyperlink" Target="https://www.youtube.com/watch?v=bfQaGg8abeo" TargetMode="External"/><Relationship Id="rId4" Type="http://schemas.openxmlformats.org/officeDocument/2006/relationships/hyperlink" Target="https://www.youtube.com/watch?v=k_mZignBh6c"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arkskymass.org/about-us/idas-massachusetts-chapter/" TargetMode="External"/><Relationship Id="rId2" Type="http://schemas.openxmlformats.org/officeDocument/2006/relationships/hyperlink" Target="https://darksky.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arksky.org/news/artificial-light-at-night-state-of-the-science-2023-repo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arksky.org/news/artificial-light-at-night-state-of-the-science-2023-report/" TargetMode="External"/><Relationship Id="rId4" Type="http://schemas.openxmlformats.org/officeDocument/2006/relationships/hyperlink" Target="https://darksky.org/resources/what-is-light-pollution%20/effects/wildlife-ecosystem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streetlights-solar.com/how-many-lumens-do-i-need-for-outdoor-lighting.html" TargetMode="External"/><Relationship Id="rId5" Type="http://schemas.openxmlformats.org/officeDocument/2006/relationships/hyperlink" Target="https://nvlightingga.com/blog/how-bright-should-outdoor-lighting-be" TargetMode="External"/><Relationship Id="rId4" Type="http://schemas.openxmlformats.org/officeDocument/2006/relationships/hyperlink" Target="https://darksky.org/news/why-is-blue-light-at-night-ba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pbs.org/newshour/science/how-light-pollution-can-imperil-migrating-birds-by-luring-them-into-cities" TargetMode="External"/><Relationship Id="rId5" Type="http://schemas.openxmlformats.org/officeDocument/2006/relationships/hyperlink" Target="https://darksky.org/news/artificial-light-at-night-state-of-the-science-2023-report/" TargetMode="External"/><Relationship Id="rId4" Type="http://schemas.openxmlformats.org/officeDocument/2006/relationships/hyperlink" Target="https://darksky.org/resources/what-is-light-pollution%20/effects/wildlife-ecosystem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arksky.org/news/artificial-light-at-night-state-of-the-science-2023-report/" TargetMode="External"/><Relationship Id="rId4" Type="http://schemas.openxmlformats.org/officeDocument/2006/relationships/hyperlink" Target="https://darksky.org/resources/what-is-light-pollution%20/effects/wildlife-ecosyste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1B06E4-1710-8546-85FC-CA52C2B49E43}"/>
              </a:ext>
            </a:extLst>
          </p:cNvPr>
          <p:cNvSpPr txBox="1">
            <a:spLocks/>
          </p:cNvSpPr>
          <p:nvPr/>
        </p:nvSpPr>
        <p:spPr>
          <a:xfrm>
            <a:off x="363520" y="315297"/>
            <a:ext cx="11464958"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Dark Skies</a:t>
            </a:r>
            <a:endParaRPr lang="en-US" sz="5400" b="1" dirty="0">
              <a:solidFill>
                <a:schemeClr val="bg1"/>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8EA24635-050A-6443-9A47-DF10782BA0C3}"/>
              </a:ext>
            </a:extLst>
          </p:cNvPr>
          <p:cNvSpPr txBox="1">
            <a:spLocks/>
          </p:cNvSpPr>
          <p:nvPr/>
        </p:nvSpPr>
        <p:spPr>
          <a:xfrm>
            <a:off x="239360" y="687435"/>
            <a:ext cx="4768851" cy="363422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Mitigate light pollution and protect our environment</a:t>
            </a:r>
          </a:p>
          <a:p>
            <a:pPr marL="0" indent="0">
              <a:buNone/>
            </a:pPr>
            <a:endParaRPr lang="en-US" sz="3600" b="1" dirty="0"/>
          </a:p>
          <a:p>
            <a:pPr marL="0" indent="0">
              <a:buNone/>
            </a:pPr>
            <a:endParaRPr lang="en-US" sz="3600" b="1" dirty="0"/>
          </a:p>
          <a:p>
            <a:pPr marL="0" indent="0">
              <a:buNone/>
            </a:pPr>
            <a:endParaRPr lang="en-US" sz="3600" b="1" dirty="0"/>
          </a:p>
          <a:p>
            <a:pPr marL="0" indent="0">
              <a:buNone/>
            </a:pPr>
            <a:r>
              <a:rPr lang="en-US" sz="3600" b="1" dirty="0"/>
              <a:t>Lincoln Dark Skies</a:t>
            </a:r>
          </a:p>
          <a:p>
            <a:pPr marL="0" indent="0">
              <a:buNone/>
            </a:pPr>
            <a:r>
              <a:rPr lang="en-US" sz="3600" b="1" dirty="0"/>
              <a:t>Committee</a:t>
            </a:r>
          </a:p>
          <a:p>
            <a:pPr marL="0" indent="0">
              <a:buNone/>
            </a:pPr>
            <a:endParaRPr lang="en-US" sz="3600" b="1" dirty="0"/>
          </a:p>
          <a:p>
            <a:pPr marL="0" indent="0">
              <a:buNone/>
            </a:pPr>
            <a:endParaRPr lang="en-US" sz="3600" b="1" dirty="0"/>
          </a:p>
        </p:txBody>
      </p:sp>
      <p:pic>
        <p:nvPicPr>
          <p:cNvPr id="6" name="Picture 5" descr="A view of the earth from space&#10;&#10;Description automatically generated">
            <a:extLst>
              <a:ext uri="{FF2B5EF4-FFF2-40B4-BE49-F238E27FC236}">
                <a16:creationId xmlns:a16="http://schemas.microsoft.com/office/drawing/2014/main" id="{8CA4A9F5-AC3D-B13F-BA78-5938C109DF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1735" y="0"/>
            <a:ext cx="6820267" cy="6858000"/>
          </a:xfrm>
          <a:prstGeom prst="rect">
            <a:avLst/>
          </a:prstGeom>
        </p:spPr>
      </p:pic>
    </p:spTree>
    <p:extLst>
      <p:ext uri="{BB962C8B-B14F-4D97-AF65-F5344CB8AC3E}">
        <p14:creationId xmlns:p14="http://schemas.microsoft.com/office/powerpoint/2010/main" val="2843133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45"/>
            <a:ext cx="12050970" cy="733013"/>
          </a:xfrm>
          <a:solidFill>
            <a:schemeClr val="bg2"/>
          </a:solidFill>
        </p:spPr>
        <p:txBody>
          <a:bodyPr>
            <a:normAutofit/>
          </a:bodyPr>
          <a:lstStyle/>
          <a:p>
            <a:pPr algn="ctr"/>
            <a:r>
              <a:rPr lang="en-US" sz="4000" dirty="0">
                <a:solidFill>
                  <a:schemeClr val="accent1">
                    <a:lumMod val="50000"/>
                  </a:schemeClr>
                </a:solidFill>
                <a:latin typeface="+mn-lt"/>
              </a:rPr>
              <a:t>Artificial light at night is harmful to human health</a:t>
            </a:r>
          </a:p>
        </p:txBody>
      </p:sp>
      <p:sp>
        <p:nvSpPr>
          <p:cNvPr id="4" name="Content Placeholder 3">
            <a:extLst>
              <a:ext uri="{FF2B5EF4-FFF2-40B4-BE49-F238E27FC236}">
                <a16:creationId xmlns:a16="http://schemas.microsoft.com/office/drawing/2014/main" id="{C60D0667-EE4B-07D1-6873-4F4E726037A9}"/>
              </a:ext>
            </a:extLst>
          </p:cNvPr>
          <p:cNvSpPr>
            <a:spLocks noGrp="1"/>
          </p:cNvSpPr>
          <p:nvPr>
            <p:ph idx="1"/>
          </p:nvPr>
        </p:nvSpPr>
        <p:spPr>
          <a:xfrm>
            <a:off x="471056" y="936393"/>
            <a:ext cx="11858597" cy="5768357"/>
          </a:xfrm>
        </p:spPr>
        <p:txBody>
          <a:bodyPr>
            <a:normAutofit/>
          </a:bodyPr>
          <a:lstStyle/>
          <a:p>
            <a:pPr marL="0" indent="0">
              <a:spcBef>
                <a:spcPts val="400"/>
              </a:spcBef>
              <a:buNone/>
            </a:pPr>
            <a:endParaRPr lang="en-US" sz="3400" kern="100" dirty="0">
              <a:ea typeface="Aptos" panose="020B0004020202020204" pitchFamily="34" charset="0"/>
              <a:cs typeface="Times New Roman" panose="02020603050405020304" pitchFamily="18" charset="0"/>
            </a:endParaRPr>
          </a:p>
          <a:p>
            <a:pPr marL="0" indent="0">
              <a:lnSpc>
                <a:spcPct val="120000"/>
              </a:lnSpc>
              <a:spcBef>
                <a:spcPts val="0"/>
              </a:spcBef>
              <a:buNone/>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457200" lvl="1" indent="0">
              <a:buNone/>
            </a:pPr>
            <a:endParaRPr lang="en-US" b="1" dirty="0"/>
          </a:p>
        </p:txBody>
      </p:sp>
      <p:sp>
        <p:nvSpPr>
          <p:cNvPr id="5" name="TextBox 4">
            <a:extLst>
              <a:ext uri="{FF2B5EF4-FFF2-40B4-BE49-F238E27FC236}">
                <a16:creationId xmlns:a16="http://schemas.microsoft.com/office/drawing/2014/main" id="{287A5735-53D0-F6BA-CD18-60E25D4C31A1}"/>
              </a:ext>
            </a:extLst>
          </p:cNvPr>
          <p:cNvSpPr txBox="1"/>
          <p:nvPr/>
        </p:nvSpPr>
        <p:spPr>
          <a:xfrm>
            <a:off x="3049732" y="3244334"/>
            <a:ext cx="6099462" cy="369332"/>
          </a:xfrm>
          <a:prstGeom prst="rect">
            <a:avLst/>
          </a:prstGeom>
          <a:noFill/>
        </p:spPr>
        <p:txBody>
          <a:bodyPr wrap="square">
            <a:spAutoFit/>
          </a:bodyPr>
          <a:lstStyle/>
          <a:p>
            <a:r>
              <a:rPr lang="en-US" dirty="0">
                <a:solidFill>
                  <a:srgbClr val="FCE635"/>
                </a:solidFill>
              </a:rPr>
              <a:t> </a:t>
            </a:r>
            <a:endParaRPr lang="en-US" dirty="0"/>
          </a:p>
        </p:txBody>
      </p:sp>
      <p:sp>
        <p:nvSpPr>
          <p:cNvPr id="8" name="Content Placeholder 3">
            <a:extLst>
              <a:ext uri="{FF2B5EF4-FFF2-40B4-BE49-F238E27FC236}">
                <a16:creationId xmlns:a16="http://schemas.microsoft.com/office/drawing/2014/main" id="{0393C763-106D-8AD5-098D-CDD36CE55154}"/>
              </a:ext>
            </a:extLst>
          </p:cNvPr>
          <p:cNvSpPr txBox="1">
            <a:spLocks/>
          </p:cNvSpPr>
          <p:nvPr/>
        </p:nvSpPr>
        <p:spPr>
          <a:xfrm>
            <a:off x="306975" y="935086"/>
            <a:ext cx="11413970" cy="164812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200" dirty="0">
                <a:solidFill>
                  <a:srgbClr val="000000"/>
                </a:solidFill>
              </a:rPr>
              <a:t>Excessive light at night interferes with sleep patterns, and bright artificial light has been linked to an increased risk of stroke, Alzheimer’s disease and cancer.</a:t>
            </a:r>
          </a:p>
          <a:p>
            <a:pPr>
              <a:lnSpc>
                <a:spcPct val="120000"/>
              </a:lnSpc>
              <a:spcBef>
                <a:spcPts val="0"/>
              </a:spcBef>
            </a:pPr>
            <a:r>
              <a:rPr lang="en-US" sz="2200" dirty="0">
                <a:solidFill>
                  <a:srgbClr val="000000"/>
                </a:solidFill>
              </a:rPr>
              <a:t>Neighbors’ or streetlight illuminating large areas deprive residents from the experience of darkness on their own property. </a:t>
            </a:r>
          </a:p>
          <a:p>
            <a:pPr>
              <a:lnSpc>
                <a:spcPct val="120000"/>
              </a:lnSpc>
              <a:spcBef>
                <a:spcPts val="0"/>
              </a:spcBef>
            </a:pPr>
            <a:endParaRPr lang="en-US" sz="22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kern="100" dirty="0">
              <a:ea typeface="Aptos" panose="020B0004020202020204" pitchFamily="34" charset="0"/>
              <a:cs typeface="Times New Roman" panose="02020603050405020304" pitchFamily="18" charset="0"/>
            </a:endParaRPr>
          </a:p>
          <a:p>
            <a:pPr marL="0" indent="0">
              <a:lnSpc>
                <a:spcPct val="120000"/>
              </a:lnSpc>
              <a:spcBef>
                <a:spcPts val="0"/>
              </a:spcBef>
              <a:buNone/>
            </a:pPr>
            <a:r>
              <a:rPr lang="en-US" sz="2000" dirty="0"/>
              <a:t>	</a:t>
            </a:r>
          </a:p>
        </p:txBody>
      </p:sp>
      <p:sp>
        <p:nvSpPr>
          <p:cNvPr id="10" name="Content Placeholder 3">
            <a:extLst>
              <a:ext uri="{FF2B5EF4-FFF2-40B4-BE49-F238E27FC236}">
                <a16:creationId xmlns:a16="http://schemas.microsoft.com/office/drawing/2014/main" id="{43CE6964-FC54-75C3-DF4E-C919DC04135C}"/>
              </a:ext>
            </a:extLst>
          </p:cNvPr>
          <p:cNvSpPr txBox="1">
            <a:spLocks/>
          </p:cNvSpPr>
          <p:nvPr/>
        </p:nvSpPr>
        <p:spPr>
          <a:xfrm>
            <a:off x="93046" y="5325111"/>
            <a:ext cx="12329652" cy="11501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1200" kern="100" dirty="0">
                <a:ea typeface="Aptos" panose="020B0004020202020204" pitchFamily="34" charset="0"/>
                <a:cs typeface="Times New Roman" panose="02020603050405020304" pitchFamily="18" charset="0"/>
              </a:rPr>
              <a:t>We’re All Healthier Under a Starry Sky</a:t>
            </a:r>
            <a:r>
              <a:rPr lang="en-US" sz="1200" kern="100" dirty="0">
                <a:solidFill>
                  <a:srgbClr val="0563C1"/>
                </a:solidFill>
                <a:ea typeface="Aptos" panose="020B0004020202020204" pitchFamily="34" charset="0"/>
                <a:cs typeface="Times New Roman" panose="02020603050405020304" pitchFamily="18" charset="0"/>
              </a:rPr>
              <a:t>, </a:t>
            </a:r>
            <a:r>
              <a:rPr lang="en-US" sz="1200" kern="100" dirty="0">
                <a:ea typeface="Aptos" panose="020B0004020202020204" pitchFamily="34" charset="0"/>
                <a:cs typeface="Times New Roman" panose="02020603050405020304" pitchFamily="18" charset="0"/>
              </a:rPr>
              <a:t>Mario Motta: </a:t>
            </a:r>
            <a:r>
              <a:rPr lang="en-US" sz="1200" kern="100" dirty="0">
                <a:ea typeface="Aptos" panose="020B0004020202020204" pitchFamily="34" charset="0"/>
                <a:cs typeface="Times New Roman" panose="02020603050405020304" pitchFamily="18" charset="0"/>
                <a:hlinkClick r:id="rId3"/>
              </a:rPr>
              <a:t>https://images.clubexpress.com/71141/attach/3935311_1_JOE-MarioMottapeerReview-10-2-24.pdf</a:t>
            </a:r>
            <a:endParaRPr lang="en-US" sz="1200" kern="100" dirty="0">
              <a:ea typeface="Aptos" panose="020B0004020202020204" pitchFamily="34" charset="0"/>
              <a:cs typeface="Times New Roman" panose="02020603050405020304" pitchFamily="18" charset="0"/>
            </a:endParaRPr>
          </a:p>
          <a:p>
            <a:pPr>
              <a:spcBef>
                <a:spcPts val="400"/>
              </a:spcBef>
            </a:pPr>
            <a:r>
              <a:rPr lang="en-US" sz="1200" dirty="0"/>
              <a:t>Mental and physical illness may be linked by a ‘broken’ circadian rhythm due to ALAN exposure. Su, K., et al. </a:t>
            </a:r>
            <a:r>
              <a:rPr lang="en-US" sz="1200" i="1" dirty="0"/>
              <a:t>Brain, Behavior, Immunity – Health</a:t>
            </a:r>
            <a:r>
              <a:rPr lang="en-US" sz="1200" dirty="0"/>
              <a:t>, Vol. 26, p. 100533.</a:t>
            </a:r>
            <a:endParaRPr lang="en-US" sz="1200" kern="100" dirty="0">
              <a:ea typeface="Aptos" panose="020B0004020202020204" pitchFamily="34" charset="0"/>
              <a:cs typeface="Times New Roman" panose="02020603050405020304" pitchFamily="18" charset="0"/>
            </a:endParaRPr>
          </a:p>
          <a:p>
            <a:pPr>
              <a:spcBef>
                <a:spcPts val="400"/>
              </a:spcBef>
            </a:pPr>
            <a:r>
              <a:rPr lang="en-US" sz="1200" dirty="0"/>
              <a:t>Excessive night lighting, especially blue light, leads to myriad deleterious health effects: </a:t>
            </a:r>
            <a:r>
              <a:rPr lang="en-US" sz="1200" kern="100" dirty="0">
                <a:solidFill>
                  <a:srgbClr val="0563C1"/>
                </a:solidFill>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https://www.mariomottamd.com/street-lighting/</a:t>
            </a:r>
          </a:p>
          <a:p>
            <a:pPr>
              <a:spcBef>
                <a:spcPts val="400"/>
              </a:spcBef>
            </a:pPr>
            <a:r>
              <a:rPr lang="en-US" sz="1200" dirty="0"/>
              <a:t>ALAN is associated with the prevalence of Alzheimer: </a:t>
            </a:r>
            <a:r>
              <a:rPr lang="en-US" sz="1200" kern="100" dirty="0">
                <a:solidFill>
                  <a:srgbClr val="0563C1"/>
                </a:solidFill>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https://www.frontiersin.org/news/2024/09/06/light-pollution-increase-risk-alzheimers</a:t>
            </a:r>
            <a:endParaRPr lang="en-US" sz="1200" kern="100" dirty="0">
              <a:ea typeface="Aptos" panose="020B0004020202020204" pitchFamily="34" charset="0"/>
              <a:cs typeface="Times New Roman" panose="02020603050405020304" pitchFamily="18" charset="0"/>
            </a:endParaRPr>
          </a:p>
          <a:p>
            <a:pPr>
              <a:spcBef>
                <a:spcPts val="400"/>
              </a:spcBef>
            </a:pPr>
            <a:r>
              <a:rPr lang="en-US" sz="1200" dirty="0"/>
              <a:t>Exposure to artificial bright light is linked to higher risks of strokes:</a:t>
            </a:r>
            <a:r>
              <a:rPr lang="en-US" sz="1200" kern="100" dirty="0">
                <a:solidFill>
                  <a:srgbClr val="0563C1"/>
                </a:solidFill>
                <a:cs typeface="Times New Roman" panose="02020603050405020304" pitchFamily="18" charset="0"/>
              </a:rPr>
              <a:t> </a:t>
            </a:r>
            <a:r>
              <a:rPr lang="en-US" sz="1200" kern="100" dirty="0">
                <a:solidFill>
                  <a:srgbClr val="0563C1"/>
                </a:solidFill>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https://newsroom.heart.org/news/more-exposure-to-artificial-bright-outdoor-nighttime-light-linked-to-higher-stroke-ris</a:t>
            </a:r>
            <a:endParaRPr lang="en-US" sz="20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dirty="0">
              <a:solidFill>
                <a:srgbClr val="000000"/>
              </a:solidFill>
            </a:endParaRPr>
          </a:p>
          <a:p>
            <a:pPr marL="0" indent="0">
              <a:lnSpc>
                <a:spcPct val="120000"/>
              </a:lnSpc>
              <a:spcBef>
                <a:spcPts val="0"/>
              </a:spcBef>
              <a:buNone/>
            </a:pPr>
            <a:endParaRPr lang="en-US" sz="2000" kern="100" dirty="0">
              <a:ea typeface="Aptos" panose="020B0004020202020204" pitchFamily="34" charset="0"/>
              <a:cs typeface="Times New Roman" panose="02020603050405020304" pitchFamily="18" charset="0"/>
            </a:endParaRPr>
          </a:p>
          <a:p>
            <a:pPr marL="0" indent="0">
              <a:lnSpc>
                <a:spcPct val="120000"/>
              </a:lnSpc>
              <a:spcBef>
                <a:spcPts val="0"/>
              </a:spcBef>
              <a:buNone/>
            </a:pPr>
            <a:r>
              <a:rPr lang="en-US" sz="2000" dirty="0"/>
              <a:t>	</a:t>
            </a:r>
          </a:p>
        </p:txBody>
      </p:sp>
      <p:sp>
        <p:nvSpPr>
          <p:cNvPr id="11" name="TextBox 10">
            <a:extLst>
              <a:ext uri="{FF2B5EF4-FFF2-40B4-BE49-F238E27FC236}">
                <a16:creationId xmlns:a16="http://schemas.microsoft.com/office/drawing/2014/main" id="{0E833B38-43FF-32C6-43EE-1824A54461CF}"/>
              </a:ext>
            </a:extLst>
          </p:cNvPr>
          <p:cNvSpPr txBox="1"/>
          <p:nvPr/>
        </p:nvSpPr>
        <p:spPr>
          <a:xfrm>
            <a:off x="9363855" y="4539627"/>
            <a:ext cx="2504995" cy="523220"/>
          </a:xfrm>
          <a:prstGeom prst="rect">
            <a:avLst/>
          </a:prstGeom>
          <a:noFill/>
        </p:spPr>
        <p:txBody>
          <a:bodyPr wrap="square" rtlCol="0">
            <a:spAutoFit/>
          </a:bodyPr>
          <a:lstStyle/>
          <a:p>
            <a:r>
              <a:rPr lang="en-US" sz="1400" i="1" dirty="0"/>
              <a:t>Lincoln’s library illuminates a private garden</a:t>
            </a:r>
          </a:p>
        </p:txBody>
      </p:sp>
      <p:pic>
        <p:nvPicPr>
          <p:cNvPr id="13" name="Picture 12" descr="A cartoon of a person looking out of a window&#10;&#10;Description automatically generated">
            <a:extLst>
              <a:ext uri="{FF2B5EF4-FFF2-40B4-BE49-F238E27FC236}">
                <a16:creationId xmlns:a16="http://schemas.microsoft.com/office/drawing/2014/main" id="{D61EC267-8441-22E1-3686-4A5104241FDF}"/>
              </a:ext>
            </a:extLst>
          </p:cNvPr>
          <p:cNvPicPr>
            <a:picLocks noChangeAspect="1"/>
          </p:cNvPicPr>
          <p:nvPr/>
        </p:nvPicPr>
        <p:blipFill>
          <a:blip r:embed="rId6"/>
          <a:stretch>
            <a:fillRect/>
          </a:stretch>
        </p:blipFill>
        <p:spPr>
          <a:xfrm>
            <a:off x="593752" y="2635537"/>
            <a:ext cx="3897817" cy="2583611"/>
          </a:xfrm>
          <a:prstGeom prst="rect">
            <a:avLst/>
          </a:prstGeom>
        </p:spPr>
      </p:pic>
      <p:sp>
        <p:nvSpPr>
          <p:cNvPr id="14" name="TextBox 13">
            <a:extLst>
              <a:ext uri="{FF2B5EF4-FFF2-40B4-BE49-F238E27FC236}">
                <a16:creationId xmlns:a16="http://schemas.microsoft.com/office/drawing/2014/main" id="{BF1525C3-BA32-C62C-F289-1FC86FB1C883}"/>
              </a:ext>
            </a:extLst>
          </p:cNvPr>
          <p:cNvSpPr txBox="1"/>
          <p:nvPr/>
        </p:nvSpPr>
        <p:spPr>
          <a:xfrm>
            <a:off x="861546" y="6454614"/>
            <a:ext cx="11561152" cy="370807"/>
          </a:xfrm>
          <a:prstGeom prst="rect">
            <a:avLst/>
          </a:prstGeom>
          <a:noFill/>
        </p:spPr>
        <p:txBody>
          <a:bodyPr wrap="square">
            <a:spAutoFit/>
          </a:bodyPr>
          <a:lstStyle/>
          <a:p>
            <a:pPr>
              <a:lnSpc>
                <a:spcPct val="120000"/>
              </a:lnSpc>
            </a:pPr>
            <a:r>
              <a:rPr lang="en-US" sz="1600" i="1" dirty="0">
                <a:solidFill>
                  <a:schemeClr val="bg2">
                    <a:lumMod val="25000"/>
                  </a:schemeClr>
                </a:solidFill>
                <a:latin typeface="Aptos" panose="020B0004020202020204" pitchFamily="34" charset="0"/>
              </a:rPr>
              <a:t>The stars are the jewels of the night, and perchance surpass anything which day as to show (Henry David Thoreau)</a:t>
            </a:r>
          </a:p>
        </p:txBody>
      </p:sp>
      <p:pic>
        <p:nvPicPr>
          <p:cNvPr id="3" name="Picture 2" descr="A fence and bushes at night&#10;&#10;Description automatically generated">
            <a:extLst>
              <a:ext uri="{FF2B5EF4-FFF2-40B4-BE49-F238E27FC236}">
                <a16:creationId xmlns:a16="http://schemas.microsoft.com/office/drawing/2014/main" id="{35C5E8B2-9EC1-D1D0-6518-937845181C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1833" y="2646556"/>
            <a:ext cx="3333884" cy="2598069"/>
          </a:xfrm>
          <a:prstGeom prst="rect">
            <a:avLst/>
          </a:prstGeom>
        </p:spPr>
      </p:pic>
      <p:cxnSp>
        <p:nvCxnSpPr>
          <p:cNvPr id="7" name="Straight Connector 6">
            <a:extLst>
              <a:ext uri="{FF2B5EF4-FFF2-40B4-BE49-F238E27FC236}">
                <a16:creationId xmlns:a16="http://schemas.microsoft.com/office/drawing/2014/main" id="{51EAAD49-7ADD-8F86-424C-8BE4EC5D8EA6}"/>
              </a:ext>
            </a:extLst>
          </p:cNvPr>
          <p:cNvCxnSpPr/>
          <p:nvPr/>
        </p:nvCxnSpPr>
        <p:spPr>
          <a:xfrm>
            <a:off x="602673" y="6480515"/>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631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33013"/>
          </a:xfrm>
          <a:solidFill>
            <a:schemeClr val="bg2"/>
          </a:solidFill>
        </p:spPr>
        <p:txBody>
          <a:bodyPr>
            <a:normAutofit/>
          </a:bodyPr>
          <a:lstStyle/>
          <a:p>
            <a:pPr algn="ctr"/>
            <a:r>
              <a:rPr lang="en-US" sz="4000" dirty="0">
                <a:solidFill>
                  <a:schemeClr val="accent1">
                    <a:lumMod val="50000"/>
                  </a:schemeClr>
                </a:solidFill>
                <a:latin typeface="+mn-lt"/>
              </a:rPr>
              <a:t>Safety and security:  More is not better</a:t>
            </a:r>
          </a:p>
        </p:txBody>
      </p:sp>
      <p:sp>
        <p:nvSpPr>
          <p:cNvPr id="3" name="Content Placeholder 3">
            <a:extLst>
              <a:ext uri="{FF2B5EF4-FFF2-40B4-BE49-F238E27FC236}">
                <a16:creationId xmlns:a16="http://schemas.microsoft.com/office/drawing/2014/main" id="{0905EE90-5E68-CE11-FA63-1E0CD68A4847}"/>
              </a:ext>
            </a:extLst>
          </p:cNvPr>
          <p:cNvSpPr txBox="1">
            <a:spLocks/>
          </p:cNvSpPr>
          <p:nvPr/>
        </p:nvSpPr>
        <p:spPr>
          <a:xfrm>
            <a:off x="654628" y="929427"/>
            <a:ext cx="10882745" cy="4404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000" dirty="0">
                <a:solidFill>
                  <a:srgbClr val="000000"/>
                </a:solidFill>
              </a:rPr>
              <a:t>Experts agree that there is no substantial evidence that lighter means safer.   In fact, too much lighting and glare can negatively impact safety.  </a:t>
            </a:r>
          </a:p>
          <a:p>
            <a:pPr>
              <a:lnSpc>
                <a:spcPct val="120000"/>
              </a:lnSpc>
              <a:spcBef>
                <a:spcPts val="0"/>
              </a:spcBef>
            </a:pPr>
            <a:r>
              <a:rPr lang="en-US" sz="2000" dirty="0">
                <a:solidFill>
                  <a:srgbClr val="000000"/>
                </a:solidFill>
              </a:rPr>
              <a:t>Lower intensity, consistent lighting, where and when needed, and motion-activated lighting would improve safety and security.</a:t>
            </a:r>
          </a:p>
          <a:p>
            <a:pPr marL="0" indent="0">
              <a:lnSpc>
                <a:spcPct val="120000"/>
              </a:lnSpc>
              <a:spcBef>
                <a:spcPts val="0"/>
              </a:spcBef>
              <a:buNone/>
            </a:pPr>
            <a:endParaRPr lang="en-US" sz="2000" kern="100" dirty="0">
              <a:ea typeface="Aptos" panose="020B0004020202020204" pitchFamily="34" charset="0"/>
              <a:cs typeface="Times New Roman" panose="02020603050405020304" pitchFamily="18" charset="0"/>
            </a:endParaRPr>
          </a:p>
          <a:p>
            <a:pPr marL="0" indent="0">
              <a:lnSpc>
                <a:spcPct val="120000"/>
              </a:lnSpc>
              <a:spcBef>
                <a:spcPts val="0"/>
              </a:spcBef>
              <a:buNone/>
            </a:pPr>
            <a:r>
              <a:rPr lang="en-US" sz="1600" dirty="0"/>
              <a:t>	</a:t>
            </a:r>
          </a:p>
        </p:txBody>
      </p:sp>
      <p:sp>
        <p:nvSpPr>
          <p:cNvPr id="5" name="TextBox 4">
            <a:extLst>
              <a:ext uri="{FF2B5EF4-FFF2-40B4-BE49-F238E27FC236}">
                <a16:creationId xmlns:a16="http://schemas.microsoft.com/office/drawing/2014/main" id="{86D950F1-5653-CAD5-C37C-D291612A06BE}"/>
              </a:ext>
            </a:extLst>
          </p:cNvPr>
          <p:cNvSpPr txBox="1"/>
          <p:nvPr/>
        </p:nvSpPr>
        <p:spPr>
          <a:xfrm>
            <a:off x="394509" y="5707679"/>
            <a:ext cx="10882745" cy="742319"/>
          </a:xfrm>
          <a:prstGeom prst="rect">
            <a:avLst/>
          </a:prstGeom>
          <a:noFill/>
        </p:spPr>
        <p:txBody>
          <a:bodyPr wrap="square">
            <a:spAutoFit/>
          </a:bodyPr>
          <a:lstStyle/>
          <a:p>
            <a:pPr>
              <a:lnSpc>
                <a:spcPct val="120000"/>
              </a:lnSpc>
            </a:pPr>
            <a:r>
              <a:rPr lang="en-US" sz="1200" dirty="0"/>
              <a:t>Switching off street lighting during overnight hours can reduce instances of theft from vehicles parked along streets. Tompson, L., et al. </a:t>
            </a:r>
          </a:p>
          <a:p>
            <a:pPr>
              <a:lnSpc>
                <a:spcPct val="120000"/>
              </a:lnSpc>
            </a:pPr>
            <a:r>
              <a:rPr lang="en-US" sz="1200" dirty="0"/>
              <a:t>Bright LEDs could spell the end of dark </a:t>
            </a:r>
            <a:r>
              <a:rPr lang="en-US" sz="1200" dirty="0" err="1"/>
              <a:t>skies.</a:t>
            </a:r>
            <a:r>
              <a:rPr lang="en-US" sz="1200" u="sng" kern="100" dirty="0" err="1">
                <a:solidFill>
                  <a:srgbClr val="467886"/>
                </a:solidFill>
                <a:ea typeface="Aptos" panose="020B0004020202020204" pitchFamily="34" charset="0"/>
                <a:cs typeface="Times New Roman" panose="02020603050405020304" pitchFamily="18" charset="0"/>
                <a:hlinkClick r:id="rId3"/>
              </a:rPr>
              <a:t>https</a:t>
            </a:r>
            <a:r>
              <a:rPr lang="en-US" sz="1200" u="sng" kern="100" dirty="0">
                <a:solidFill>
                  <a:srgbClr val="467886"/>
                </a:solidFill>
                <a:ea typeface="Aptos" panose="020B0004020202020204" pitchFamily="34" charset="0"/>
                <a:cs typeface="Times New Roman" panose="02020603050405020304" pitchFamily="18" charset="0"/>
                <a:hlinkClick r:id="rId3"/>
              </a:rPr>
              <a:t>://www.technologyreview.com/2022/08/17/1057652/outdoor-led-lighting/</a:t>
            </a:r>
            <a:endParaRPr lang="en-US" sz="1200" u="sng" kern="100" dirty="0">
              <a:solidFill>
                <a:srgbClr val="467886"/>
              </a:solidFill>
              <a:ea typeface="Aptos" panose="020B0004020202020204" pitchFamily="34" charset="0"/>
              <a:cs typeface="Times New Roman" panose="02020603050405020304" pitchFamily="18" charset="0"/>
            </a:endParaRPr>
          </a:p>
          <a:p>
            <a:pPr>
              <a:lnSpc>
                <a:spcPct val="120000"/>
              </a:lnSpc>
            </a:pPr>
            <a:r>
              <a:rPr lang="en-US" sz="1200" dirty="0"/>
              <a:t>Streetlights effects on crime: </a:t>
            </a:r>
            <a:r>
              <a:rPr lang="en-US" sz="1200" kern="100" dirty="0">
                <a:solidFill>
                  <a:srgbClr val="0563C1"/>
                </a:solidFill>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https://www.theatlantic.com/ideas/archive/2024/09/streetlights-effect-on-crime/679652/</a:t>
            </a:r>
            <a:endParaRPr lang="en-US" sz="1200" kern="100" dirty="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45FA012-B672-767E-D656-A5B1A5EF568D}"/>
              </a:ext>
            </a:extLst>
          </p:cNvPr>
          <p:cNvSpPr txBox="1"/>
          <p:nvPr/>
        </p:nvSpPr>
        <p:spPr>
          <a:xfrm>
            <a:off x="14257" y="6433664"/>
            <a:ext cx="12415865" cy="370807"/>
          </a:xfrm>
          <a:prstGeom prst="rect">
            <a:avLst/>
          </a:prstGeom>
          <a:noFill/>
        </p:spPr>
        <p:txBody>
          <a:bodyPr wrap="square">
            <a:spAutoFit/>
          </a:bodyPr>
          <a:lstStyle/>
          <a:p>
            <a:pPr>
              <a:lnSpc>
                <a:spcPct val="120000"/>
              </a:lnSpc>
            </a:pPr>
            <a:r>
              <a:rPr lang="en-US" sz="1600" i="1" dirty="0">
                <a:solidFill>
                  <a:schemeClr val="bg2">
                    <a:lumMod val="25000"/>
                  </a:schemeClr>
                </a:solidFill>
                <a:latin typeface="Aptos" panose="020B0004020202020204" pitchFamily="34" charset="0"/>
              </a:rPr>
              <a:t>The stars that nature hung in heaven, and filled their lamps with everlasting oil, give due light to the misled and lonely traveler. (John Milton)</a:t>
            </a:r>
          </a:p>
        </p:txBody>
      </p:sp>
      <p:pic>
        <p:nvPicPr>
          <p:cNvPr id="6" name="Picture 5" descr="A light in a dark room&#10;&#10;Description automatically generated">
            <a:extLst>
              <a:ext uri="{FF2B5EF4-FFF2-40B4-BE49-F238E27FC236}">
                <a16:creationId xmlns:a16="http://schemas.microsoft.com/office/drawing/2014/main" id="{65D4FCFB-BA84-7369-B83C-D0588B6382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075" y="2571255"/>
            <a:ext cx="9709467" cy="2937665"/>
          </a:xfrm>
          <a:prstGeom prst="rect">
            <a:avLst/>
          </a:prstGeom>
        </p:spPr>
      </p:pic>
      <p:cxnSp>
        <p:nvCxnSpPr>
          <p:cNvPr id="4" name="Straight Connector 3">
            <a:extLst>
              <a:ext uri="{FF2B5EF4-FFF2-40B4-BE49-F238E27FC236}">
                <a16:creationId xmlns:a16="http://schemas.microsoft.com/office/drawing/2014/main" id="{842ECB19-76B7-14A6-0FCB-0A79714D16F0}"/>
              </a:ext>
            </a:extLst>
          </p:cNvPr>
          <p:cNvCxnSpPr>
            <a:cxnSpLocks/>
          </p:cNvCxnSpPr>
          <p:nvPr/>
        </p:nvCxnSpPr>
        <p:spPr>
          <a:xfrm>
            <a:off x="256309" y="6453043"/>
            <a:ext cx="11520055"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57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E88F-426A-2CCE-71C4-CEE4DA0E8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776A0-6CD2-B2F7-6AE5-0C7C6C1F546B}"/>
              </a:ext>
            </a:extLst>
          </p:cNvPr>
          <p:cNvSpPr>
            <a:spLocks noGrp="1"/>
          </p:cNvSpPr>
          <p:nvPr>
            <p:ph type="title"/>
          </p:nvPr>
        </p:nvSpPr>
        <p:spPr>
          <a:xfrm>
            <a:off x="0" y="0"/>
            <a:ext cx="12192000" cy="824948"/>
          </a:xfrm>
          <a:solidFill>
            <a:schemeClr val="bg2"/>
          </a:solidFill>
        </p:spPr>
        <p:txBody>
          <a:bodyPr>
            <a:normAutofit/>
          </a:bodyPr>
          <a:lstStyle/>
          <a:p>
            <a:pPr algn="ctr"/>
            <a:r>
              <a:rPr lang="en-US" sz="4000" dirty="0">
                <a:solidFill>
                  <a:schemeClr val="accent1">
                    <a:lumMod val="50000"/>
                  </a:schemeClr>
                </a:solidFill>
                <a:latin typeface="+mn-lt"/>
              </a:rPr>
              <a:t>Some of the good and the to-be-improved in Lincoln</a:t>
            </a:r>
          </a:p>
        </p:txBody>
      </p:sp>
      <p:sp>
        <p:nvSpPr>
          <p:cNvPr id="3" name="Content Placeholder 2">
            <a:extLst>
              <a:ext uri="{FF2B5EF4-FFF2-40B4-BE49-F238E27FC236}">
                <a16:creationId xmlns:a16="http://schemas.microsoft.com/office/drawing/2014/main" id="{BC5223A0-6037-90EC-2DBB-2BC27C246D33}"/>
              </a:ext>
            </a:extLst>
          </p:cNvPr>
          <p:cNvSpPr>
            <a:spLocks noGrp="1"/>
          </p:cNvSpPr>
          <p:nvPr>
            <p:ph idx="1"/>
          </p:nvPr>
        </p:nvSpPr>
        <p:spPr>
          <a:xfrm>
            <a:off x="602673" y="978224"/>
            <a:ext cx="10515600" cy="5451099"/>
          </a:xfrm>
        </p:spPr>
        <p:txBody>
          <a:bodyPr>
            <a:normAutofit fontScale="85000" lnSpcReduction="20000"/>
          </a:bodyPr>
          <a:lstStyle/>
          <a:p>
            <a:pPr marL="0" indent="0">
              <a:buNone/>
            </a:pPr>
            <a:r>
              <a:rPr lang="en-US" sz="2600" b="1" dirty="0"/>
              <a:t>Good Examples </a:t>
            </a:r>
          </a:p>
          <a:p>
            <a:r>
              <a:rPr lang="en-US" dirty="0"/>
              <a:t>Codman Farms and estate </a:t>
            </a:r>
            <a:r>
              <a:rPr lang="en-US" sz="2300" dirty="0"/>
              <a:t>(Fortunately, no picture could be taken because it is dark)</a:t>
            </a:r>
          </a:p>
          <a:p>
            <a:pPr marL="457200" lvl="1" indent="0">
              <a:buNone/>
            </a:pPr>
            <a:endParaRPr lang="en-US" dirty="0"/>
          </a:p>
          <a:p>
            <a:pPr marL="0" indent="0">
              <a:buNone/>
            </a:pPr>
            <a:r>
              <a:rPr lang="en-US" sz="2600" b="1" dirty="0"/>
              <a:t>Some area of concerns</a:t>
            </a:r>
          </a:p>
          <a:p>
            <a:r>
              <a:rPr lang="en-US" sz="2400" dirty="0"/>
              <a:t>Institutions</a:t>
            </a:r>
          </a:p>
          <a:p>
            <a:pPr lvl="1">
              <a:buFont typeface="Courier New" panose="02070309020205020404" pitchFamily="49" charset="0"/>
              <a:buChar char="o"/>
            </a:pPr>
            <a:r>
              <a:rPr lang="en-US" sz="2100" dirty="0"/>
              <a:t>School</a:t>
            </a:r>
          </a:p>
          <a:p>
            <a:pPr lvl="1">
              <a:buFont typeface="Courier New" panose="02070309020205020404" pitchFamily="49" charset="0"/>
              <a:buChar char="o"/>
            </a:pPr>
            <a:r>
              <a:rPr lang="en-US" sz="2100" dirty="0"/>
              <a:t>Library</a:t>
            </a:r>
          </a:p>
          <a:p>
            <a:pPr lvl="1">
              <a:buFont typeface="Courier New" panose="02070309020205020404" pitchFamily="49" charset="0"/>
              <a:buChar char="o"/>
            </a:pPr>
            <a:r>
              <a:rPr lang="en-US" sz="2100" dirty="0"/>
              <a:t>Some churches</a:t>
            </a:r>
          </a:p>
          <a:p>
            <a:r>
              <a:rPr lang="en-US" sz="2400" dirty="0"/>
              <a:t>South Lincoln mall area</a:t>
            </a:r>
          </a:p>
          <a:p>
            <a:pPr lvl="1">
              <a:buFont typeface="Courier New" panose="02070309020205020404" pitchFamily="49" charset="0"/>
              <a:buChar char="o"/>
            </a:pPr>
            <a:r>
              <a:rPr lang="en-US" sz="2100" dirty="0"/>
              <a:t>Parking lots </a:t>
            </a:r>
          </a:p>
          <a:p>
            <a:pPr lvl="1">
              <a:buFont typeface="Courier New" panose="02070309020205020404" pitchFamily="49" charset="0"/>
              <a:buChar char="o"/>
            </a:pPr>
            <a:r>
              <a:rPr lang="en-US" sz="2100" dirty="0"/>
              <a:t>Businesses</a:t>
            </a:r>
          </a:p>
          <a:p>
            <a:r>
              <a:rPr lang="en-US" sz="2400" dirty="0"/>
              <a:t>Streetlights</a:t>
            </a:r>
          </a:p>
          <a:p>
            <a:r>
              <a:rPr lang="en-US" sz="2400" dirty="0"/>
              <a:t>Private properties</a:t>
            </a:r>
          </a:p>
          <a:p>
            <a:pPr lvl="1">
              <a:buFont typeface="Courier New" panose="02070309020205020404" pitchFamily="49" charset="0"/>
              <a:buChar char="o"/>
            </a:pPr>
            <a:r>
              <a:rPr lang="en-US" sz="1900" dirty="0"/>
              <a:t>Landscape lighting </a:t>
            </a:r>
          </a:p>
          <a:p>
            <a:pPr lvl="1">
              <a:buFont typeface="Courier New" panose="02070309020205020404" pitchFamily="49" charset="0"/>
              <a:buChar char="o"/>
            </a:pPr>
            <a:r>
              <a:rPr lang="en-US" sz="1900" dirty="0"/>
              <a:t>Doorway and porch lights</a:t>
            </a:r>
          </a:p>
          <a:p>
            <a:r>
              <a:rPr lang="en-US" sz="2400" dirty="0"/>
              <a:t>Condo properties</a:t>
            </a:r>
          </a:p>
          <a:p>
            <a:pPr lvl="1">
              <a:buFont typeface="Courier New" panose="02070309020205020404" pitchFamily="49" charset="0"/>
              <a:buChar char="o"/>
            </a:pPr>
            <a:r>
              <a:rPr lang="en-US" sz="1900" dirty="0"/>
              <a:t>Lincoln Ridge</a:t>
            </a:r>
          </a:p>
          <a:p>
            <a:pPr lvl="1">
              <a:buFont typeface="Courier New" panose="02070309020205020404" pitchFamily="49" charset="0"/>
              <a:buChar char="o"/>
            </a:pPr>
            <a:r>
              <a:rPr lang="en-US" sz="1900" dirty="0"/>
              <a:t>Ryan Estate</a:t>
            </a:r>
          </a:p>
          <a:p>
            <a:pPr lvl="1"/>
            <a:endParaRPr lang="en-US" dirty="0"/>
          </a:p>
          <a:p>
            <a:pPr marL="0" indent="0">
              <a:buNone/>
            </a:pPr>
            <a:endParaRPr lang="en-US" dirty="0"/>
          </a:p>
          <a:p>
            <a:endParaRPr lang="en-US" dirty="0"/>
          </a:p>
          <a:p>
            <a:endParaRPr lang="en-US" dirty="0"/>
          </a:p>
          <a:p>
            <a:endParaRPr lang="en-US" dirty="0"/>
          </a:p>
        </p:txBody>
      </p:sp>
      <p:pic>
        <p:nvPicPr>
          <p:cNvPr id="4" name="Picture 3" descr="A building with a parking lot and street lights&#10;&#10;Description automatically generated">
            <a:extLst>
              <a:ext uri="{FF2B5EF4-FFF2-40B4-BE49-F238E27FC236}">
                <a16:creationId xmlns:a16="http://schemas.microsoft.com/office/drawing/2014/main" id="{2644918B-0A6A-7C46-CA0B-8C55B3E3F3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7514" y="1864245"/>
            <a:ext cx="2762746" cy="2072060"/>
          </a:xfrm>
          <a:prstGeom prst="rect">
            <a:avLst/>
          </a:prstGeom>
        </p:spPr>
      </p:pic>
      <p:pic>
        <p:nvPicPr>
          <p:cNvPr id="5" name="Picture 4" descr="A shopping cart in a parking lot&#10;&#10;Description automatically generated">
            <a:extLst>
              <a:ext uri="{FF2B5EF4-FFF2-40B4-BE49-F238E27FC236}">
                <a16:creationId xmlns:a16="http://schemas.microsoft.com/office/drawing/2014/main" id="{93AE4F00-BE24-EECC-698E-31870EBF88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0413" y="1848288"/>
            <a:ext cx="2762746" cy="2072060"/>
          </a:xfrm>
          <a:prstGeom prst="rect">
            <a:avLst/>
          </a:prstGeom>
        </p:spPr>
      </p:pic>
      <p:pic>
        <p:nvPicPr>
          <p:cNvPr id="6" name="Picture 5" descr="A street at night with trees and lights&#10;&#10;Description automatically generated">
            <a:extLst>
              <a:ext uri="{FF2B5EF4-FFF2-40B4-BE49-F238E27FC236}">
                <a16:creationId xmlns:a16="http://schemas.microsoft.com/office/drawing/2014/main" id="{2074F7F1-1B65-DEDD-8839-2838FBDDD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9149" y="1848290"/>
            <a:ext cx="2762747" cy="2072061"/>
          </a:xfrm>
          <a:prstGeom prst="rect">
            <a:avLst/>
          </a:prstGeom>
        </p:spPr>
      </p:pic>
      <p:sp>
        <p:nvSpPr>
          <p:cNvPr id="7" name="TextBox 6">
            <a:extLst>
              <a:ext uri="{FF2B5EF4-FFF2-40B4-BE49-F238E27FC236}">
                <a16:creationId xmlns:a16="http://schemas.microsoft.com/office/drawing/2014/main" id="{8EC72E26-D70B-964E-8D37-3F740BEE5E37}"/>
              </a:ext>
            </a:extLst>
          </p:cNvPr>
          <p:cNvSpPr txBox="1"/>
          <p:nvPr/>
        </p:nvSpPr>
        <p:spPr>
          <a:xfrm>
            <a:off x="41565" y="6390967"/>
            <a:ext cx="12039600" cy="370807"/>
          </a:xfrm>
          <a:prstGeom prst="rect">
            <a:avLst/>
          </a:prstGeom>
          <a:noFill/>
        </p:spPr>
        <p:txBody>
          <a:bodyPr wrap="square">
            <a:spAutoFit/>
          </a:bodyPr>
          <a:lstStyle/>
          <a:p>
            <a:pPr>
              <a:lnSpc>
                <a:spcPct val="120000"/>
              </a:lnSpc>
            </a:pPr>
            <a:r>
              <a:rPr lang="en-US" sz="1600" i="1" dirty="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rPr>
              <a:t>When you reach for the stars you may not quite get one, but you won’t come up with a handful of mud either.   (Leo Burnet)</a:t>
            </a:r>
            <a:endParaRPr lang="en-US" sz="1600" i="1" kern="100" dirty="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40FF404E-91E6-A462-3A47-954BB5358A8C}"/>
              </a:ext>
            </a:extLst>
          </p:cNvPr>
          <p:cNvCxnSpPr/>
          <p:nvPr/>
        </p:nvCxnSpPr>
        <p:spPr>
          <a:xfrm>
            <a:off x="602673" y="6411240"/>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12F702D-E67E-461C-FD49-BDED044161E9}"/>
              </a:ext>
            </a:extLst>
          </p:cNvPr>
          <p:cNvPicPr>
            <a:picLocks noChangeAspect="1"/>
          </p:cNvPicPr>
          <p:nvPr/>
        </p:nvPicPr>
        <p:blipFill>
          <a:blip r:embed="rId6"/>
          <a:srcRect l="4887" r="7773"/>
          <a:stretch/>
        </p:blipFill>
        <p:spPr>
          <a:xfrm>
            <a:off x="6930305" y="4064796"/>
            <a:ext cx="5150860" cy="1901146"/>
          </a:xfrm>
          <a:prstGeom prst="rect">
            <a:avLst/>
          </a:prstGeom>
        </p:spPr>
      </p:pic>
      <p:pic>
        <p:nvPicPr>
          <p:cNvPr id="12" name="Picture 11" descr="A building with lights on the front&#10;&#10;Description automatically generated">
            <a:extLst>
              <a:ext uri="{FF2B5EF4-FFF2-40B4-BE49-F238E27FC236}">
                <a16:creationId xmlns:a16="http://schemas.microsoft.com/office/drawing/2014/main" id="{E8F52178-207D-F5B3-2553-72D6248B6210}"/>
              </a:ext>
            </a:extLst>
          </p:cNvPr>
          <p:cNvPicPr>
            <a:picLocks noChangeAspect="1"/>
          </p:cNvPicPr>
          <p:nvPr/>
        </p:nvPicPr>
        <p:blipFill>
          <a:blip r:embed="rId7"/>
          <a:stretch>
            <a:fillRect/>
          </a:stretch>
        </p:blipFill>
        <p:spPr>
          <a:xfrm>
            <a:off x="3707861" y="4073627"/>
            <a:ext cx="3107673" cy="1852357"/>
          </a:xfrm>
          <a:prstGeom prst="rect">
            <a:avLst/>
          </a:prstGeom>
        </p:spPr>
      </p:pic>
    </p:spTree>
    <p:extLst>
      <p:ext uri="{BB962C8B-B14F-4D97-AF65-F5344CB8AC3E}">
        <p14:creationId xmlns:p14="http://schemas.microsoft.com/office/powerpoint/2010/main" val="259969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3C57-525A-3240-8D3C-EDE02ADD0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015161-9B1E-AEB3-2F76-6DB716A50262}"/>
              </a:ext>
            </a:extLst>
          </p:cNvPr>
          <p:cNvSpPr>
            <a:spLocks noGrp="1"/>
          </p:cNvSpPr>
          <p:nvPr>
            <p:ph type="title"/>
          </p:nvPr>
        </p:nvSpPr>
        <p:spPr>
          <a:xfrm>
            <a:off x="0" y="-17874"/>
            <a:ext cx="12191999" cy="733013"/>
          </a:xfrm>
          <a:solidFill>
            <a:schemeClr val="bg2"/>
          </a:solidFill>
        </p:spPr>
        <p:txBody>
          <a:bodyPr>
            <a:normAutofit/>
          </a:bodyPr>
          <a:lstStyle/>
          <a:p>
            <a:pPr algn="ctr"/>
            <a:r>
              <a:rPr lang="en-US" sz="4000" dirty="0">
                <a:solidFill>
                  <a:schemeClr val="accent1">
                    <a:lumMod val="50000"/>
                  </a:schemeClr>
                </a:solidFill>
                <a:latin typeface="+mn-lt"/>
              </a:rPr>
              <a:t>Have our current zoning bylaws been sufficient?</a:t>
            </a:r>
          </a:p>
        </p:txBody>
      </p:sp>
      <p:pic>
        <p:nvPicPr>
          <p:cNvPr id="3073" name="Picture 1" descr="page14image44406880">
            <a:extLst>
              <a:ext uri="{FF2B5EF4-FFF2-40B4-BE49-F238E27FC236}">
                <a16:creationId xmlns:a16="http://schemas.microsoft.com/office/drawing/2014/main" id="{F92A2BF1-96B3-B93D-1216-9C5B4C5783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6258" y="2703730"/>
            <a:ext cx="4496216" cy="400321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14image44407088">
            <a:extLst>
              <a:ext uri="{FF2B5EF4-FFF2-40B4-BE49-F238E27FC236}">
                <a16:creationId xmlns:a16="http://schemas.microsoft.com/office/drawing/2014/main" id="{AE2462B2-EE00-206D-0011-D7B2AA4325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068" y="2673228"/>
            <a:ext cx="4713139" cy="4003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016D95-41CE-724F-4036-3D7832198466}"/>
              </a:ext>
            </a:extLst>
          </p:cNvPr>
          <p:cNvSpPr txBox="1"/>
          <p:nvPr/>
        </p:nvSpPr>
        <p:spPr>
          <a:xfrm>
            <a:off x="2239896" y="2336032"/>
            <a:ext cx="652743" cy="369332"/>
          </a:xfrm>
          <a:prstGeom prst="rect">
            <a:avLst/>
          </a:prstGeom>
          <a:noFill/>
        </p:spPr>
        <p:txBody>
          <a:bodyPr wrap="none" rtlCol="0">
            <a:spAutoFit/>
          </a:bodyPr>
          <a:lstStyle/>
          <a:p>
            <a:r>
              <a:rPr lang="en-US" dirty="0"/>
              <a:t>2013</a:t>
            </a:r>
          </a:p>
        </p:txBody>
      </p:sp>
      <p:sp>
        <p:nvSpPr>
          <p:cNvPr id="4" name="TextBox 3">
            <a:extLst>
              <a:ext uri="{FF2B5EF4-FFF2-40B4-BE49-F238E27FC236}">
                <a16:creationId xmlns:a16="http://schemas.microsoft.com/office/drawing/2014/main" id="{F0755244-4995-8E77-2439-FDE8421783C3}"/>
              </a:ext>
            </a:extLst>
          </p:cNvPr>
          <p:cNvSpPr txBox="1"/>
          <p:nvPr/>
        </p:nvSpPr>
        <p:spPr>
          <a:xfrm>
            <a:off x="7904228" y="2367305"/>
            <a:ext cx="652743" cy="369332"/>
          </a:xfrm>
          <a:prstGeom prst="rect">
            <a:avLst/>
          </a:prstGeom>
          <a:noFill/>
        </p:spPr>
        <p:txBody>
          <a:bodyPr wrap="none" rtlCol="0">
            <a:spAutoFit/>
          </a:bodyPr>
          <a:lstStyle/>
          <a:p>
            <a:r>
              <a:rPr lang="en-US" dirty="0"/>
              <a:t>2023</a:t>
            </a:r>
          </a:p>
        </p:txBody>
      </p:sp>
      <p:sp>
        <p:nvSpPr>
          <p:cNvPr id="6" name="TextBox 5">
            <a:extLst>
              <a:ext uri="{FF2B5EF4-FFF2-40B4-BE49-F238E27FC236}">
                <a16:creationId xmlns:a16="http://schemas.microsoft.com/office/drawing/2014/main" id="{6343AE9A-8328-7E5B-7168-78C9CF473CB7}"/>
              </a:ext>
            </a:extLst>
          </p:cNvPr>
          <p:cNvSpPr txBox="1"/>
          <p:nvPr/>
        </p:nvSpPr>
        <p:spPr>
          <a:xfrm>
            <a:off x="397522" y="774391"/>
            <a:ext cx="1161436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Light pollution has increased in Lincoln despite the adoption of new bylaws in 2012</a:t>
            </a:r>
          </a:p>
          <a:p>
            <a:pPr marL="342900" indent="-342900">
              <a:buFont typeface="Arial" panose="020B0604020202020204" pitchFamily="34" charset="0"/>
              <a:buChar char="•"/>
            </a:pPr>
            <a:r>
              <a:rPr lang="en-US" sz="2400" dirty="0"/>
              <a:t>Not only we have more light but more blue light</a:t>
            </a:r>
          </a:p>
          <a:p>
            <a:pPr marL="342900" indent="-342900">
              <a:buFont typeface="Arial" panose="020B0604020202020204" pitchFamily="34" charset="0"/>
              <a:buChar char="•"/>
            </a:pPr>
            <a:r>
              <a:rPr lang="en-US" sz="2400" dirty="0"/>
              <a:t>Development continues</a:t>
            </a:r>
          </a:p>
          <a:p>
            <a:pPr marL="342900" indent="-342900">
              <a:buFont typeface="Arial" panose="020B0604020202020204" pitchFamily="34" charset="0"/>
              <a:buChar char="•"/>
            </a:pPr>
            <a:r>
              <a:rPr lang="en-US" sz="2400" dirty="0"/>
              <a:t>What are the main problems?  What can we do to improve the situation?</a:t>
            </a:r>
          </a:p>
        </p:txBody>
      </p:sp>
      <p:sp>
        <p:nvSpPr>
          <p:cNvPr id="9" name="TextBox 8">
            <a:extLst>
              <a:ext uri="{FF2B5EF4-FFF2-40B4-BE49-F238E27FC236}">
                <a16:creationId xmlns:a16="http://schemas.microsoft.com/office/drawing/2014/main" id="{831A152F-BB5B-4BF9-8BB5-D867D285CDFC}"/>
              </a:ext>
            </a:extLst>
          </p:cNvPr>
          <p:cNvSpPr txBox="1"/>
          <p:nvPr/>
        </p:nvSpPr>
        <p:spPr>
          <a:xfrm>
            <a:off x="7860120" y="5132244"/>
            <a:ext cx="519694" cy="246221"/>
          </a:xfrm>
          <a:prstGeom prst="rect">
            <a:avLst/>
          </a:prstGeom>
          <a:noFill/>
        </p:spPr>
        <p:txBody>
          <a:bodyPr wrap="none" rtlCol="0">
            <a:spAutoFit/>
          </a:bodyPr>
          <a:lstStyle/>
          <a:p>
            <a:r>
              <a:rPr lang="en-US" sz="1000" dirty="0">
                <a:solidFill>
                  <a:schemeClr val="tx1">
                    <a:lumMod val="65000"/>
                    <a:lumOff val="35000"/>
                  </a:schemeClr>
                </a:solidFill>
              </a:rPr>
              <a:t>school</a:t>
            </a:r>
          </a:p>
        </p:txBody>
      </p:sp>
    </p:spTree>
    <p:extLst>
      <p:ext uri="{BB962C8B-B14F-4D97-AF65-F5344CB8AC3E}">
        <p14:creationId xmlns:p14="http://schemas.microsoft.com/office/powerpoint/2010/main" val="396228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4F411-E843-F669-70D3-EC8585E64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8986B-4DB3-F164-8DCF-AECB3FAE32BE}"/>
              </a:ext>
            </a:extLst>
          </p:cNvPr>
          <p:cNvSpPr>
            <a:spLocks noGrp="1"/>
          </p:cNvSpPr>
          <p:nvPr>
            <p:ph type="title"/>
          </p:nvPr>
        </p:nvSpPr>
        <p:spPr>
          <a:xfrm>
            <a:off x="0" y="7642"/>
            <a:ext cx="12192000" cy="731520"/>
          </a:xfrm>
          <a:solidFill>
            <a:schemeClr val="bg2"/>
          </a:solidFill>
        </p:spPr>
        <p:txBody>
          <a:bodyPr>
            <a:normAutofit/>
          </a:bodyPr>
          <a:lstStyle/>
          <a:p>
            <a:pPr algn="ctr"/>
            <a:r>
              <a:rPr lang="en-US" sz="4000" dirty="0">
                <a:solidFill>
                  <a:schemeClr val="accent1">
                    <a:lumMod val="50000"/>
                  </a:schemeClr>
                </a:solidFill>
                <a:latin typeface="+mn-lt"/>
              </a:rPr>
              <a:t>Apply International Dark Skies lighting guidelines</a:t>
            </a:r>
          </a:p>
        </p:txBody>
      </p:sp>
      <p:pic>
        <p:nvPicPr>
          <p:cNvPr id="7" name="Picture 6" descr="A blue and white text on a blue background&#10;&#10;Description automatically generated">
            <a:extLst>
              <a:ext uri="{FF2B5EF4-FFF2-40B4-BE49-F238E27FC236}">
                <a16:creationId xmlns:a16="http://schemas.microsoft.com/office/drawing/2014/main" id="{88DBFF5A-F7ED-1EC3-8467-ADEAE02102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0971" y="856752"/>
            <a:ext cx="8118267" cy="5203674"/>
          </a:xfrm>
          <a:prstGeom prst="rect">
            <a:avLst/>
          </a:prstGeom>
        </p:spPr>
      </p:pic>
      <p:sp>
        <p:nvSpPr>
          <p:cNvPr id="8" name="Content Placeholder 7">
            <a:extLst>
              <a:ext uri="{FF2B5EF4-FFF2-40B4-BE49-F238E27FC236}">
                <a16:creationId xmlns:a16="http://schemas.microsoft.com/office/drawing/2014/main" id="{3579C165-AB85-4AE8-AD25-696EBCC64157}"/>
              </a:ext>
            </a:extLst>
          </p:cNvPr>
          <p:cNvSpPr txBox="1">
            <a:spLocks noGrp="1"/>
          </p:cNvSpPr>
          <p:nvPr>
            <p:ph idx="1"/>
          </p:nvPr>
        </p:nvSpPr>
        <p:spPr>
          <a:xfrm>
            <a:off x="7464209" y="6053759"/>
            <a:ext cx="4852482" cy="258532"/>
          </a:xfrm>
          <a:prstGeom prst="rect">
            <a:avLst/>
          </a:prstGeom>
          <a:noFill/>
        </p:spPr>
        <p:txBody>
          <a:bodyPr wrap="square">
            <a:spAutoFit/>
          </a:bodyPr>
          <a:lstStyle/>
          <a:p>
            <a:pPr marL="0" indent="0">
              <a:buNone/>
            </a:pPr>
            <a:r>
              <a:rPr lang="en-US" sz="1200" dirty="0">
                <a:hlinkClick r:id="rId4"/>
              </a:rPr>
              <a:t>https://darksky.org/resources/guides-and-how-tos/lighting-principles/</a:t>
            </a:r>
            <a:endParaRPr lang="en-US" sz="1200" dirty="0"/>
          </a:p>
        </p:txBody>
      </p:sp>
      <p:sp>
        <p:nvSpPr>
          <p:cNvPr id="3" name="TextBox 2">
            <a:extLst>
              <a:ext uri="{FF2B5EF4-FFF2-40B4-BE49-F238E27FC236}">
                <a16:creationId xmlns:a16="http://schemas.microsoft.com/office/drawing/2014/main" id="{437E2A0A-5597-90AB-4BBB-CEAA658D6C2C}"/>
              </a:ext>
            </a:extLst>
          </p:cNvPr>
          <p:cNvSpPr txBox="1"/>
          <p:nvPr/>
        </p:nvSpPr>
        <p:spPr>
          <a:xfrm>
            <a:off x="315263" y="6411242"/>
            <a:ext cx="11874034" cy="368049"/>
          </a:xfrm>
          <a:prstGeom prst="rect">
            <a:avLst/>
          </a:prstGeom>
          <a:noFill/>
        </p:spPr>
        <p:txBody>
          <a:bodyPr wrap="square">
            <a:spAutoFit/>
          </a:bodyPr>
          <a:lstStyle/>
          <a:p>
            <a:pPr>
              <a:lnSpc>
                <a:spcPct val="120000"/>
              </a:lnSpc>
            </a:pPr>
            <a:r>
              <a:rPr lang="en-US" sz="1600" i="1" dirty="0">
                <a:solidFill>
                  <a:schemeClr val="bg2">
                    <a:lumMod val="25000"/>
                  </a:schemeClr>
                </a:solidFill>
                <a:latin typeface="Aptos" panose="020B0004020202020204" pitchFamily="34" charset="0"/>
              </a:rPr>
              <a:t>Many a night I saw the Pleiades, rising thro’ the mellow shade, Glitter like a swarm of fireflies tangled in a sliver braid.  (Alfred Tennyson)</a:t>
            </a:r>
          </a:p>
        </p:txBody>
      </p:sp>
      <p:cxnSp>
        <p:nvCxnSpPr>
          <p:cNvPr id="5" name="Straight Connector 4">
            <a:extLst>
              <a:ext uri="{FF2B5EF4-FFF2-40B4-BE49-F238E27FC236}">
                <a16:creationId xmlns:a16="http://schemas.microsoft.com/office/drawing/2014/main" id="{E2A7CA97-FAB3-0700-5BCA-7BCACC14D89F}"/>
              </a:ext>
            </a:extLst>
          </p:cNvPr>
          <p:cNvCxnSpPr/>
          <p:nvPr/>
        </p:nvCxnSpPr>
        <p:spPr>
          <a:xfrm>
            <a:off x="602673" y="6411240"/>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58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2DC6-284F-D367-9FCF-EB23F3DEB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27732-17B4-6400-75C1-4476201883FA}"/>
              </a:ext>
            </a:extLst>
          </p:cNvPr>
          <p:cNvSpPr>
            <a:spLocks noGrp="1"/>
          </p:cNvSpPr>
          <p:nvPr>
            <p:ph type="title"/>
          </p:nvPr>
        </p:nvSpPr>
        <p:spPr>
          <a:xfrm>
            <a:off x="739775" y="3337"/>
            <a:ext cx="10515600" cy="739613"/>
          </a:xfrm>
          <a:solidFill>
            <a:schemeClr val="bg2"/>
          </a:solidFill>
        </p:spPr>
        <p:txBody>
          <a:bodyPr>
            <a:normAutofit fontScale="90000"/>
          </a:bodyPr>
          <a:lstStyle/>
          <a:p>
            <a:pPr algn="ctr"/>
            <a:r>
              <a:rPr lang="en-US" sz="4000" dirty="0">
                <a:solidFill>
                  <a:schemeClr val="accent1">
                    <a:lumMod val="50000"/>
                  </a:schemeClr>
                </a:solidFill>
                <a:latin typeface="+mn-lt"/>
              </a:rPr>
              <a:t>Current guidelines versus considered lighting changes</a:t>
            </a:r>
            <a:endParaRPr lang="en-US" sz="4000" dirty="0">
              <a:solidFill>
                <a:schemeClr val="accent2">
                  <a:lumMod val="75000"/>
                </a:schemeClr>
              </a:solidFill>
              <a:latin typeface="+mn-lt"/>
            </a:endParaRPr>
          </a:p>
        </p:txBody>
      </p:sp>
      <p:sp>
        <p:nvSpPr>
          <p:cNvPr id="8" name="Content Placeholder 7">
            <a:extLst>
              <a:ext uri="{FF2B5EF4-FFF2-40B4-BE49-F238E27FC236}">
                <a16:creationId xmlns:a16="http://schemas.microsoft.com/office/drawing/2014/main" id="{CAD97EE5-0DD0-410A-EE51-6FE7698C6EA1}"/>
              </a:ext>
            </a:extLst>
          </p:cNvPr>
          <p:cNvSpPr>
            <a:spLocks noGrp="1"/>
          </p:cNvSpPr>
          <p:nvPr>
            <p:ph sz="quarter" idx="4"/>
          </p:nvPr>
        </p:nvSpPr>
        <p:spPr>
          <a:xfrm>
            <a:off x="6194427" y="929427"/>
            <a:ext cx="5183188" cy="5706645"/>
          </a:xfrm>
          <a:ln w="28575">
            <a:solidFill>
              <a:schemeClr val="accent4">
                <a:lumMod val="60000"/>
                <a:lumOff val="40000"/>
              </a:schemeClr>
            </a:solidFill>
          </a:ln>
        </p:spPr>
        <p:txBody>
          <a:bodyPr>
            <a:normAutofit fontScale="25000" lnSpcReduction="20000"/>
          </a:bodyPr>
          <a:lstStyle/>
          <a:p>
            <a:pPr marL="0" indent="0" algn="ctr">
              <a:buNone/>
            </a:pPr>
            <a:r>
              <a:rPr lang="en-US" sz="7200" u="sng" dirty="0"/>
              <a:t>Considered </a:t>
            </a:r>
          </a:p>
          <a:p>
            <a:pPr marL="0" indent="0">
              <a:buNone/>
            </a:pPr>
            <a:r>
              <a:rPr lang="en-US" sz="6400" u="sng" dirty="0">
                <a:solidFill>
                  <a:schemeClr val="accent2">
                    <a:lumMod val="75000"/>
                  </a:schemeClr>
                </a:solidFill>
              </a:rPr>
              <a:t>Public light (policies or bylaws)</a:t>
            </a:r>
          </a:p>
          <a:p>
            <a:pPr>
              <a:spcBef>
                <a:spcPts val="400"/>
              </a:spcBef>
            </a:pPr>
            <a:r>
              <a:rPr lang="en-US" sz="6400" dirty="0"/>
              <a:t>Streetlights: fewer lights, color 2700K or lower, reduce intensity</a:t>
            </a:r>
          </a:p>
          <a:p>
            <a:pPr>
              <a:spcBef>
                <a:spcPts val="400"/>
              </a:spcBef>
            </a:pPr>
            <a:r>
              <a:rPr lang="en-US" sz="6400" dirty="0"/>
              <a:t>Parking lots:  Red light, 2500K or lower, motion activated from 100-900 lumens</a:t>
            </a:r>
          </a:p>
          <a:p>
            <a:pPr>
              <a:spcBef>
                <a:spcPts val="400"/>
              </a:spcBef>
            </a:pPr>
            <a:r>
              <a:rPr lang="en-US" sz="6400" dirty="0"/>
              <a:t>Buildings: Lights off after hours, except for one light of 200-500 lumens at the entrance, 2700 K or lower. </a:t>
            </a:r>
          </a:p>
          <a:p>
            <a:pPr marL="0" indent="0">
              <a:buNone/>
            </a:pPr>
            <a:r>
              <a:rPr lang="en-US" sz="6400" u="sng" dirty="0">
                <a:solidFill>
                  <a:schemeClr val="accent2">
                    <a:lumMod val="75000"/>
                  </a:schemeClr>
                </a:solidFill>
              </a:rPr>
              <a:t>General Bylaw applicable to all parcels (New)</a:t>
            </a:r>
          </a:p>
          <a:p>
            <a:pPr>
              <a:spcBef>
                <a:spcPts val="400"/>
              </a:spcBef>
            </a:pPr>
            <a:r>
              <a:rPr lang="en-US" sz="6400" dirty="0"/>
              <a:t>Color temperature </a:t>
            </a:r>
            <a:r>
              <a:rPr lang="en-US" sz="6400" dirty="0">
                <a:solidFill>
                  <a:schemeClr val="accent2">
                    <a:lumMod val="75000"/>
                  </a:schemeClr>
                </a:solidFill>
              </a:rPr>
              <a:t>2700K or lower</a:t>
            </a:r>
          </a:p>
          <a:p>
            <a:pPr>
              <a:spcBef>
                <a:spcPts val="400"/>
              </a:spcBef>
            </a:pPr>
            <a:r>
              <a:rPr lang="en-US" sz="6400" dirty="0">
                <a:solidFill>
                  <a:schemeClr val="accent2">
                    <a:lumMod val="75000"/>
                  </a:schemeClr>
                </a:solidFill>
              </a:rPr>
              <a:t>Turn off by 11:00 pm or turn at 9:00 pm with motion activation</a:t>
            </a:r>
          </a:p>
          <a:p>
            <a:pPr>
              <a:spcBef>
                <a:spcPts val="400"/>
              </a:spcBef>
            </a:pPr>
            <a:r>
              <a:rPr lang="en-US" sz="6400" dirty="0"/>
              <a:t>Maximum 900 lumens, recommended 500 lumens in entrance way. </a:t>
            </a:r>
          </a:p>
          <a:p>
            <a:pPr>
              <a:spcBef>
                <a:spcPts val="400"/>
              </a:spcBef>
            </a:pPr>
            <a:r>
              <a:rPr lang="en-US" sz="6400" dirty="0"/>
              <a:t> </a:t>
            </a:r>
            <a:r>
              <a:rPr lang="en-US" sz="6400" dirty="0">
                <a:solidFill>
                  <a:schemeClr val="accent2">
                    <a:lumMod val="75000"/>
                  </a:schemeClr>
                </a:solidFill>
              </a:rPr>
              <a:t>Parking and driveway, red light, 2500K or lower, motion activated 100-900</a:t>
            </a:r>
          </a:p>
          <a:p>
            <a:pPr>
              <a:spcBef>
                <a:spcPts val="400"/>
              </a:spcBef>
            </a:pPr>
            <a:r>
              <a:rPr lang="en-US" sz="6400" dirty="0">
                <a:ea typeface="Times New Roman" panose="02020603050405020304" pitchFamily="18" charset="0"/>
              </a:rPr>
              <a:t>Fixtures shielded to avoid up-lighting or off-site shining</a:t>
            </a:r>
            <a:endParaRPr lang="en-US" sz="6400" dirty="0"/>
          </a:p>
          <a:p>
            <a:pPr>
              <a:spcBef>
                <a:spcPts val="400"/>
              </a:spcBef>
            </a:pPr>
            <a:r>
              <a:rPr lang="en-US" sz="6400" dirty="0">
                <a:solidFill>
                  <a:schemeClr val="accent2">
                    <a:lumMod val="75000"/>
                  </a:schemeClr>
                </a:solidFill>
              </a:rPr>
              <a:t>Commercial</a:t>
            </a:r>
            <a:r>
              <a:rPr lang="en-US" sz="6400" dirty="0"/>
              <a:t> </a:t>
            </a:r>
            <a:r>
              <a:rPr lang="en-US" sz="6400" dirty="0">
                <a:solidFill>
                  <a:srgbClr val="000000"/>
                </a:solidFill>
                <a:ea typeface="Times New Roman" panose="02020603050405020304" pitchFamily="18" charset="0"/>
              </a:rPr>
              <a:t>and Institutional properties should have all signs visible from outside the structures meeting the Guidelines or other requirements of zoning regulators.</a:t>
            </a:r>
          </a:p>
          <a:p>
            <a:pPr>
              <a:spcBef>
                <a:spcPts val="400"/>
              </a:spcBef>
            </a:pPr>
            <a:r>
              <a:rPr lang="en-US" sz="6400" dirty="0">
                <a:ea typeface="Calibri" panose="020F0502020204030204" pitchFamily="34" charset="0"/>
              </a:rPr>
              <a:t>Special events and exceptions permitted by the planning Board in the best interest of the public</a:t>
            </a:r>
          </a:p>
          <a:p>
            <a:pPr>
              <a:spcBef>
                <a:spcPts val="400"/>
              </a:spcBef>
            </a:pPr>
            <a:r>
              <a:rPr lang="en-US" sz="6400" dirty="0">
                <a:ea typeface="Calibri" panose="020F0502020204030204" pitchFamily="34" charset="0"/>
              </a:rPr>
              <a:t>Landscape lighting : TBD</a:t>
            </a:r>
          </a:p>
          <a:p>
            <a:pPr>
              <a:spcBef>
                <a:spcPts val="400"/>
              </a:spcBef>
            </a:pPr>
            <a:r>
              <a:rPr lang="en-US" sz="6400" dirty="0">
                <a:solidFill>
                  <a:schemeClr val="accent2">
                    <a:lumMod val="75000"/>
                  </a:schemeClr>
                </a:solidFill>
                <a:ea typeface="Calibri" panose="020F0502020204030204" pitchFamily="34" charset="0"/>
              </a:rPr>
              <a:t>5 years to comply</a:t>
            </a:r>
            <a:endParaRPr lang="en-US" sz="4000" dirty="0"/>
          </a:p>
          <a:p>
            <a:pPr marL="0" indent="0">
              <a:spcBef>
                <a:spcPts val="400"/>
              </a:spcBef>
              <a:buNone/>
            </a:pPr>
            <a:r>
              <a:rPr lang="en-US" sz="6400" u="sng" dirty="0"/>
              <a:t>Zoning Bylaw</a:t>
            </a:r>
          </a:p>
          <a:p>
            <a:pPr>
              <a:spcBef>
                <a:spcPts val="400"/>
              </a:spcBef>
            </a:pPr>
            <a:r>
              <a:rPr lang="en-US" sz="6400" dirty="0">
                <a:solidFill>
                  <a:srgbClr val="000000"/>
                </a:solidFill>
                <a:ea typeface="Times New Roman" panose="02020603050405020304" pitchFamily="18" charset="0"/>
                <a:cs typeface="Times New Roman" panose="02020603050405020304" pitchFamily="18" charset="0"/>
              </a:rPr>
              <a:t>Variance, or site plan approval should comply with general bylaw.</a:t>
            </a:r>
          </a:p>
          <a:p>
            <a:pPr marL="0" indent="0">
              <a:spcBef>
                <a:spcPts val="400"/>
              </a:spcBef>
              <a:buNone/>
            </a:pPr>
            <a:endParaRPr lang="en-US" sz="6400" dirty="0">
              <a:solidFill>
                <a:srgbClr val="000000"/>
              </a:solidFill>
              <a:ea typeface="Times New Roman" panose="02020603050405020304" pitchFamily="18" charset="0"/>
              <a:cs typeface="Times New Roman" panose="02020603050405020304" pitchFamily="18" charset="0"/>
            </a:endParaRPr>
          </a:p>
          <a:p>
            <a:pPr marL="0" indent="0">
              <a:spcBef>
                <a:spcPts val="400"/>
              </a:spcBef>
              <a:buNone/>
            </a:pPr>
            <a:endParaRPr lang="en-US" sz="4000" u="sng" dirty="0">
              <a:solidFill>
                <a:srgbClr val="000000"/>
              </a:solidFill>
              <a:ea typeface="Times New Roman" panose="02020603050405020304" pitchFamily="18" charset="0"/>
              <a:cs typeface="Times New Roman" panose="02020603050405020304" pitchFamily="18" charset="0"/>
            </a:endParaRPr>
          </a:p>
        </p:txBody>
      </p:sp>
      <p:sp>
        <p:nvSpPr>
          <p:cNvPr id="3" name="Content Placeholder 3">
            <a:extLst>
              <a:ext uri="{FF2B5EF4-FFF2-40B4-BE49-F238E27FC236}">
                <a16:creationId xmlns:a16="http://schemas.microsoft.com/office/drawing/2014/main" id="{D599DBD8-5F0E-B298-A13D-41FA79A3EB8C}"/>
              </a:ext>
            </a:extLst>
          </p:cNvPr>
          <p:cNvSpPr txBox="1">
            <a:spLocks/>
          </p:cNvSpPr>
          <p:nvPr/>
        </p:nvSpPr>
        <p:spPr>
          <a:xfrm>
            <a:off x="654628" y="929427"/>
            <a:ext cx="10882745" cy="4404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endParaRPr lang="en-US" sz="2000" kern="100" dirty="0">
              <a:ea typeface="Aptos" panose="020B0004020202020204" pitchFamily="34" charset="0"/>
              <a:cs typeface="Times New Roman" panose="02020603050405020304" pitchFamily="18" charset="0"/>
            </a:endParaRPr>
          </a:p>
          <a:p>
            <a:pPr marL="0" indent="0">
              <a:lnSpc>
                <a:spcPct val="120000"/>
              </a:lnSpc>
              <a:spcBef>
                <a:spcPts val="0"/>
              </a:spcBef>
              <a:buNone/>
            </a:pPr>
            <a:r>
              <a:rPr lang="en-US" sz="1600" dirty="0"/>
              <a:t>	</a:t>
            </a:r>
          </a:p>
        </p:txBody>
      </p:sp>
      <p:sp>
        <p:nvSpPr>
          <p:cNvPr id="11" name="Content Placeholder 7">
            <a:extLst>
              <a:ext uri="{FF2B5EF4-FFF2-40B4-BE49-F238E27FC236}">
                <a16:creationId xmlns:a16="http://schemas.microsoft.com/office/drawing/2014/main" id="{3BDBB2BA-2E74-BB06-01D3-C8BC690F10FE}"/>
              </a:ext>
            </a:extLst>
          </p:cNvPr>
          <p:cNvSpPr txBox="1">
            <a:spLocks/>
          </p:cNvSpPr>
          <p:nvPr/>
        </p:nvSpPr>
        <p:spPr>
          <a:xfrm>
            <a:off x="814387" y="929425"/>
            <a:ext cx="5183188" cy="5706644"/>
          </a:xfrm>
          <a:prstGeom prst="rect">
            <a:avLst/>
          </a:prstGeom>
          <a:ln w="28575">
            <a:solidFill>
              <a:schemeClr val="accent4">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Current</a:t>
            </a:r>
          </a:p>
          <a:p>
            <a:pPr marL="0" indent="0">
              <a:buNone/>
            </a:pPr>
            <a:r>
              <a:rPr lang="en-US" sz="1800" u="sng" dirty="0">
                <a:solidFill>
                  <a:srgbClr val="000000"/>
                </a:solidFill>
              </a:rPr>
              <a:t>General Bylaw or town policies</a:t>
            </a:r>
          </a:p>
          <a:p>
            <a:r>
              <a:rPr lang="en-US" sz="1600" dirty="0">
                <a:solidFill>
                  <a:srgbClr val="000000"/>
                </a:solidFill>
              </a:rPr>
              <a:t>Non-existent</a:t>
            </a:r>
            <a:endParaRPr lang="en-US" sz="1600" u="sng" dirty="0"/>
          </a:p>
          <a:p>
            <a:pPr marL="0" indent="0">
              <a:buNone/>
            </a:pPr>
            <a:r>
              <a:rPr lang="en-US" sz="1800" u="sng" dirty="0"/>
              <a:t>Zoning Bylaw</a:t>
            </a:r>
          </a:p>
          <a:p>
            <a:r>
              <a:rPr lang="en-US" sz="1600" dirty="0">
                <a:solidFill>
                  <a:srgbClr val="000000"/>
                </a:solidFill>
                <a:ea typeface="Times New Roman" panose="02020603050405020304" pitchFamily="18" charset="0"/>
              </a:rPr>
              <a:t>Fixtures shielded to avoid up-lighting or off-site shining</a:t>
            </a:r>
          </a:p>
          <a:p>
            <a:r>
              <a:rPr lang="en-US" sz="1600" dirty="0">
                <a:solidFill>
                  <a:srgbClr val="000000"/>
                </a:solidFill>
              </a:rPr>
              <a:t>Maximum color temperature 3000K </a:t>
            </a:r>
          </a:p>
          <a:p>
            <a:r>
              <a:rPr lang="en-US" sz="1600" dirty="0">
                <a:solidFill>
                  <a:srgbClr val="211E1E"/>
                </a:solidFill>
              </a:rPr>
              <a:t>Existing fixtures prior top 2015 are exempt from this regulation</a:t>
            </a:r>
          </a:p>
          <a:p>
            <a:pPr marL="0" indent="0">
              <a:buNone/>
            </a:pPr>
            <a:r>
              <a:rPr lang="en-US" sz="1600" u="sng" dirty="0">
                <a:solidFill>
                  <a:srgbClr val="211E1E"/>
                </a:solidFill>
              </a:rPr>
              <a:t>Guidance</a:t>
            </a:r>
            <a:endParaRPr lang="en-US" sz="1600" u="sng" dirty="0"/>
          </a:p>
          <a:p>
            <a:r>
              <a:rPr lang="en-US" sz="1600" dirty="0">
                <a:solidFill>
                  <a:srgbClr val="000000"/>
                </a:solidFill>
              </a:rPr>
              <a:t>Maximum intensity per fixture 900 Lumens</a:t>
            </a:r>
          </a:p>
          <a:p>
            <a:r>
              <a:rPr lang="en-US" sz="1600" dirty="0">
                <a:solidFill>
                  <a:srgbClr val="211E1E"/>
                </a:solidFill>
              </a:rPr>
              <a:t>Driveway lighting not allowed; however, lighting in parking areas and walkways adjacent to a home may be allowed. Such lighting should be mounted no more than 3 feet above finished grade. </a:t>
            </a:r>
          </a:p>
          <a:p>
            <a:pPr marL="0" indent="0">
              <a:buNone/>
            </a:pPr>
            <a:endParaRPr lang="en-US" sz="2400" dirty="0">
              <a:solidFill>
                <a:srgbClr val="000000"/>
              </a:solidFill>
            </a:endParaRPr>
          </a:p>
        </p:txBody>
      </p:sp>
    </p:spTree>
    <p:extLst>
      <p:ext uri="{BB962C8B-B14F-4D97-AF65-F5344CB8AC3E}">
        <p14:creationId xmlns:p14="http://schemas.microsoft.com/office/powerpoint/2010/main" val="407482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C5EB7-6193-3B6E-CDF7-688D80405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67DA1-4CC6-3818-3F35-1B95499DAB6B}"/>
              </a:ext>
            </a:extLst>
          </p:cNvPr>
          <p:cNvSpPr>
            <a:spLocks noGrp="1"/>
          </p:cNvSpPr>
          <p:nvPr>
            <p:ph type="title"/>
          </p:nvPr>
        </p:nvSpPr>
        <p:spPr>
          <a:xfrm>
            <a:off x="0" y="2"/>
            <a:ext cx="12192000" cy="733013"/>
          </a:xfrm>
          <a:solidFill>
            <a:schemeClr val="bg2"/>
          </a:solidFill>
        </p:spPr>
        <p:txBody>
          <a:bodyPr>
            <a:normAutofit/>
          </a:bodyPr>
          <a:lstStyle/>
          <a:p>
            <a:pPr algn="ctr"/>
            <a:r>
              <a:rPr lang="en-US" sz="4000" dirty="0">
                <a:solidFill>
                  <a:schemeClr val="accent1">
                    <a:lumMod val="50000"/>
                  </a:schemeClr>
                </a:solidFill>
                <a:latin typeface="+mn-lt"/>
              </a:rPr>
              <a:t>Draft Dark Skies Plan Outline</a:t>
            </a:r>
          </a:p>
        </p:txBody>
      </p:sp>
      <p:sp>
        <p:nvSpPr>
          <p:cNvPr id="8" name="TextBox 7">
            <a:extLst>
              <a:ext uri="{FF2B5EF4-FFF2-40B4-BE49-F238E27FC236}">
                <a16:creationId xmlns:a16="http://schemas.microsoft.com/office/drawing/2014/main" id="{771537D8-E716-9697-053B-5F8AD2A78204}"/>
              </a:ext>
            </a:extLst>
          </p:cNvPr>
          <p:cNvSpPr txBox="1"/>
          <p:nvPr/>
        </p:nvSpPr>
        <p:spPr>
          <a:xfrm>
            <a:off x="114809" y="941735"/>
            <a:ext cx="11911539" cy="6481005"/>
          </a:xfrm>
          <a:prstGeom prst="rect">
            <a:avLst/>
          </a:prstGeom>
          <a:noFill/>
        </p:spPr>
        <p:txBody>
          <a:bodyPr wrap="square">
            <a:spAutoFit/>
          </a:bodyPr>
          <a:lstStyle/>
          <a:p>
            <a:pPr marL="342900" indent="-342900">
              <a:buFont typeface="+mj-lt"/>
              <a:buAutoNum type="arabicPeriod"/>
            </a:pPr>
            <a:r>
              <a:rPr lang="en-US" sz="1600" b="1" dirty="0">
                <a:solidFill>
                  <a:srgbClr val="000000"/>
                </a:solidFill>
                <a:latin typeface="Calibri" panose="020F0502020204030204" pitchFamily="34" charset="0"/>
                <a:ea typeface="Calibri" panose="020F0502020204030204" pitchFamily="34" charset="0"/>
              </a:rPr>
              <a:t>PUBLIC LIGHTS </a:t>
            </a:r>
            <a:r>
              <a:rPr lang="en-US" sz="1600" dirty="0">
                <a:solidFill>
                  <a:srgbClr val="000000"/>
                </a:solidFill>
                <a:latin typeface="Calibri" panose="020F0502020204030204" pitchFamily="34" charset="0"/>
                <a:ea typeface="Calibri" panose="020F0502020204030204" pitchFamily="34" charset="0"/>
              </a:rPr>
              <a:t>[Note: all of the bullets in this section could be accomplished administratively now or included in a bylaw.]</a:t>
            </a:r>
            <a:endParaRPr lang="en-US" sz="1600"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Lighting in Publicly Owned Parking and recreation Areas and Exterior to Buildings</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Streetlights </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Interior Lights on Public Buildings</a:t>
            </a:r>
          </a:p>
          <a:p>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2"/>
            </a:pPr>
            <a:r>
              <a:rPr lang="en-US" sz="1600" b="1" dirty="0">
                <a:solidFill>
                  <a:srgbClr val="000000"/>
                </a:solidFill>
                <a:latin typeface="Calibri" panose="020F0502020204030204" pitchFamily="34" charset="0"/>
                <a:ea typeface="Calibri" panose="020F0502020204030204" pitchFamily="34" charset="0"/>
              </a:rPr>
              <a:t>GENERAL BYLAW APPLICABLE TO ALL PARCELS </a:t>
            </a:r>
            <a:r>
              <a:rPr lang="en-US" sz="1600" dirty="0">
                <a:solidFill>
                  <a:srgbClr val="000000"/>
                </a:solidFill>
                <a:latin typeface="Calibri" panose="020F0502020204030204" pitchFamily="34" charset="0"/>
                <a:ea typeface="Calibri" panose="020F0502020204030204" pitchFamily="34" charset="0"/>
              </a:rPr>
              <a:t>(except state, federal and state-wide authorities)</a:t>
            </a:r>
            <a:endParaRPr lang="en-US" sz="1600"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New Construction or Installation</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Existing Structures and Fixtures</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Board of Selects may waive or suspend Dark Skies requirements for an emergency or for an event or condition when, after a public hearing, it determines such waiver or suspension to be in the public interest.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28600"/>
            <a:r>
              <a:rPr lang="en-US" sz="1600" dirty="0">
                <a:solidFill>
                  <a:srgbClr val="000000"/>
                </a:solidFill>
                <a:latin typeface="Calibri" panose="020F0502020204030204" pitchFamily="34" charset="0"/>
                <a:ea typeface="Times New Roman" panose="02020603050405020304" pitchFamily="18" charset="0"/>
              </a:rPr>
              <a:t> </a:t>
            </a:r>
            <a:endParaRPr lang="en-US" sz="1600" dirty="0">
              <a:latin typeface="Calibri" panose="020F0502020204030204" pitchFamily="34" charset="0"/>
              <a:ea typeface="Calibri" panose="020F0502020204030204" pitchFamily="34" charset="0"/>
            </a:endParaRPr>
          </a:p>
          <a:p>
            <a:pPr marL="342900" indent="-342900">
              <a:buFont typeface="+mj-lt"/>
              <a:buAutoNum type="arabicPeriod" startAt="3"/>
            </a:pPr>
            <a:r>
              <a:rPr lang="en-US" sz="1600" b="1" dirty="0">
                <a:solidFill>
                  <a:srgbClr val="000000"/>
                </a:solidFill>
                <a:latin typeface="Calibri" panose="020F0502020204030204" pitchFamily="34" charset="0"/>
                <a:ea typeface="Calibri" panose="020F0502020204030204" pitchFamily="34" charset="0"/>
              </a:rPr>
              <a:t>ZONING BYLAW</a:t>
            </a:r>
            <a:endParaRPr lang="en-US" sz="1600"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Zoning Bylaw would provide that applications subject to a special permit, variance, or site plan approval shall comply with the Dark Skies Bylaw.</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Planning Board and Zoning Board of Appeals would retain its jurisdiction, including discretion to impose additional conditions that relate to lighting.</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Zoning Codes Enforcement officer would be the primary enforcement officer, with appeals from their decision to be made to the Zoning Board of Appeals as currently provided for zoning matters.</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228600"/>
            <a:endParaRPr lang="en-US" sz="1600" dirty="0">
              <a:latin typeface="Calibri" panose="020F0502020204030204" pitchFamily="34" charset="0"/>
              <a:ea typeface="Calibri" panose="020F0502020204030204" pitchFamily="34" charset="0"/>
            </a:endParaRPr>
          </a:p>
          <a:p>
            <a:pPr marL="342900" indent="-342900">
              <a:lnSpc>
                <a:spcPct val="107000"/>
              </a:lnSpc>
              <a:buFont typeface="+mj-lt"/>
              <a:buAutoNum type="arabicPeriod" startAt="4"/>
            </a:pPr>
            <a:r>
              <a:rPr lang="en-US" sz="1600" b="1" kern="100" dirty="0">
                <a:latin typeface="Calibri" panose="020F0502020204030204" pitchFamily="34" charset="0"/>
                <a:ea typeface="Times New Roman" panose="02020603050405020304" pitchFamily="18" charset="0"/>
                <a:cs typeface="Calibri" panose="020F0502020204030204" pitchFamily="34" charset="0"/>
              </a:rPr>
              <a:t>EDUCATIONAL RESOURCES</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itchFamily="2" charset="2"/>
              <a:buChar char=""/>
            </a:pPr>
            <a:r>
              <a:rPr lang="en-US" sz="1600" kern="100" dirty="0">
                <a:latin typeface="Calibri" panose="020F0502020204030204" pitchFamily="34" charset="0"/>
                <a:ea typeface="Times New Roman" panose="02020603050405020304" pitchFamily="18" charset="0"/>
                <a:cs typeface="Calibri" panose="020F0502020204030204" pitchFamily="34" charset="0"/>
              </a:rPr>
              <a:t>The Town would make available a list of the best dark skies lighting fixtures and retrofits with approximate costs for anyone who wants to look, including applicants for zoning approvals. Update the list at least every two years.</a:t>
            </a:r>
            <a:endParaRPr lang="en-US" sz="1600" kern="1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Wingdings" pitchFamily="2" charset="2"/>
              <a:buChar char=""/>
            </a:pPr>
            <a:r>
              <a:rPr lang="en-US" sz="1600" kern="100" dirty="0">
                <a:latin typeface="Calibri" panose="020F0502020204030204" pitchFamily="34" charset="0"/>
                <a:ea typeface="Times New Roman" panose="02020603050405020304" pitchFamily="18" charset="0"/>
                <a:cs typeface="Calibri" panose="020F0502020204030204" pitchFamily="34" charset="0"/>
              </a:rPr>
              <a:t>The Town would provide educational materials for homeowners moving to Lincoln, </a:t>
            </a:r>
            <a:r>
              <a:rPr lang="en-US" sz="1600" i="1" kern="100" dirty="0">
                <a:latin typeface="Calibri" panose="020F0502020204030204" pitchFamily="34" charset="0"/>
                <a:ea typeface="Times New Roman" panose="02020603050405020304" pitchFamily="18" charset="0"/>
                <a:cs typeface="Calibri" panose="020F0502020204030204" pitchFamily="34" charset="0"/>
              </a:rPr>
              <a:t>a la</a:t>
            </a:r>
            <a:r>
              <a:rPr lang="en-US" sz="1600" kern="100" dirty="0">
                <a:latin typeface="Calibri" panose="020F0502020204030204" pitchFamily="34" charset="0"/>
                <a:ea typeface="Times New Roman" panose="02020603050405020304" pitchFamily="18" charset="0"/>
                <a:cs typeface="Calibri" panose="020F0502020204030204" pitchFamily="34" charset="0"/>
              </a:rPr>
              <a:t> LLCT/</a:t>
            </a:r>
            <a:r>
              <a:rPr lang="en-US" sz="1600" kern="100" dirty="0" err="1">
                <a:latin typeface="Calibri" panose="020F0502020204030204" pitchFamily="34" charset="0"/>
                <a:ea typeface="Times New Roman" panose="02020603050405020304" pitchFamily="18" charset="0"/>
                <a:cs typeface="Calibri" panose="020F0502020204030204" pitchFamily="34" charset="0"/>
              </a:rPr>
              <a:t>ConsCom</a:t>
            </a:r>
            <a:r>
              <a:rPr lang="en-US" sz="1600" kern="100" dirty="0">
                <a:latin typeface="Calibri" panose="020F0502020204030204" pitchFamily="34" charset="0"/>
                <a:ea typeface="Times New Roman" panose="02020603050405020304" pitchFamily="18" charset="0"/>
                <a:cs typeface="Calibri" panose="020F0502020204030204" pitchFamily="34" charset="0"/>
              </a:rPr>
              <a:t>.</a:t>
            </a:r>
            <a:endParaRPr lang="en-US" sz="1600" kern="100" dirty="0">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dirty="0">
              <a:latin typeface="Calibri" panose="020F0502020204030204" pitchFamily="34" charset="0"/>
              <a:ea typeface="Calibri" panose="020F0502020204030204" pitchFamily="34" charset="0"/>
            </a:endParaRP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0708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12458700" cy="733013"/>
          </a:xfrm>
          <a:solidFill>
            <a:schemeClr val="bg2"/>
          </a:solidFill>
        </p:spPr>
        <p:txBody>
          <a:bodyPr>
            <a:normAutofit/>
          </a:bodyPr>
          <a:lstStyle/>
          <a:p>
            <a:pPr algn="ctr"/>
            <a:r>
              <a:rPr lang="en-US" sz="4000" dirty="0">
                <a:solidFill>
                  <a:schemeClr val="accent1">
                    <a:lumMod val="50000"/>
                  </a:schemeClr>
                </a:solidFill>
                <a:latin typeface="+mn-lt"/>
              </a:rPr>
              <a:t>Guidance from experts and model bylaws</a:t>
            </a:r>
          </a:p>
        </p:txBody>
      </p:sp>
      <p:sp>
        <p:nvSpPr>
          <p:cNvPr id="4" name="Content Placeholder 3">
            <a:extLst>
              <a:ext uri="{FF2B5EF4-FFF2-40B4-BE49-F238E27FC236}">
                <a16:creationId xmlns:a16="http://schemas.microsoft.com/office/drawing/2014/main" id="{C60D0667-EE4B-07D1-6873-4F4E726037A9}"/>
              </a:ext>
            </a:extLst>
          </p:cNvPr>
          <p:cNvSpPr>
            <a:spLocks noGrp="1"/>
          </p:cNvSpPr>
          <p:nvPr>
            <p:ph idx="1"/>
          </p:nvPr>
        </p:nvSpPr>
        <p:spPr>
          <a:xfrm>
            <a:off x="387928" y="886267"/>
            <a:ext cx="11804072" cy="5768357"/>
          </a:xfrm>
        </p:spPr>
        <p:txBody>
          <a:bodyPr>
            <a:normAutofit fontScale="25000" lnSpcReduction="20000"/>
          </a:bodyPr>
          <a:lstStyle/>
          <a:p>
            <a:pPr>
              <a:lnSpc>
                <a:spcPct val="120000"/>
              </a:lnSpc>
              <a:spcBef>
                <a:spcPts val="400"/>
              </a:spcBef>
              <a:buFont typeface="Wingdings" pitchFamily="2" charset="2"/>
              <a:buChar char="Ø"/>
            </a:pPr>
            <a:r>
              <a:rPr lang="en-US" sz="9600" dirty="0">
                <a:solidFill>
                  <a:srgbClr val="000000"/>
                </a:solidFill>
              </a:rPr>
              <a:t>Experts who provided resource and guidance</a:t>
            </a:r>
          </a:p>
          <a:p>
            <a:pPr>
              <a:lnSpc>
                <a:spcPct val="120000"/>
              </a:lnSpc>
              <a:spcBef>
                <a:spcPts val="400"/>
              </a:spcBef>
            </a:pPr>
            <a:r>
              <a:rPr lang="en-US" sz="6400" dirty="0">
                <a:solidFill>
                  <a:srgbClr val="000000"/>
                </a:solidFill>
              </a:rPr>
              <a:t> </a:t>
            </a:r>
            <a:r>
              <a:rPr lang="en-US" sz="7200" u="sng" dirty="0">
                <a:solidFill>
                  <a:srgbClr val="000000"/>
                </a:solidFill>
              </a:rPr>
              <a:t>Glenn </a:t>
            </a:r>
            <a:r>
              <a:rPr lang="en-US" sz="7200" u="sng" dirty="0" err="1">
                <a:solidFill>
                  <a:srgbClr val="000000"/>
                </a:solidFill>
              </a:rPr>
              <a:t>Heinmiller</a:t>
            </a:r>
            <a:r>
              <a:rPr lang="en-US" sz="7200" u="sng" dirty="0">
                <a:solidFill>
                  <a:srgbClr val="000000"/>
                </a:solidFill>
              </a:rPr>
              <a:t>:  </a:t>
            </a:r>
            <a:r>
              <a:rPr lang="en-US" sz="7200" dirty="0">
                <a:solidFill>
                  <a:srgbClr val="000000"/>
                </a:solidFill>
              </a:rPr>
              <a:t>Professional lighting designer, co-author of the statewide Dark Sky Bill now pending in the legislature,  helped write Nantucket's new lighting bylaw.  </a:t>
            </a:r>
          </a:p>
          <a:p>
            <a:pPr>
              <a:lnSpc>
                <a:spcPct val="120000"/>
              </a:lnSpc>
              <a:spcBef>
                <a:spcPts val="400"/>
              </a:spcBef>
            </a:pPr>
            <a:r>
              <a:rPr lang="en-US" sz="7200" dirty="0">
                <a:solidFill>
                  <a:srgbClr val="000000"/>
                </a:solidFill>
              </a:rPr>
              <a:t> </a:t>
            </a:r>
            <a:r>
              <a:rPr lang="en-US" sz="7200" u="sng" dirty="0">
                <a:solidFill>
                  <a:srgbClr val="000000"/>
                </a:solidFill>
              </a:rPr>
              <a:t>Tim Brothers: </a:t>
            </a:r>
            <a:r>
              <a:rPr lang="en-US" sz="7200" dirty="0">
                <a:solidFill>
                  <a:srgbClr val="000000"/>
                </a:solidFill>
              </a:rPr>
              <a:t>Astronomer at MIT's Wallace Observatory in Westford, resident of Pepperell and co-author of the Dark Sky Bill.  </a:t>
            </a:r>
          </a:p>
          <a:p>
            <a:pPr>
              <a:lnSpc>
                <a:spcPct val="120000"/>
              </a:lnSpc>
              <a:spcBef>
                <a:spcPts val="400"/>
              </a:spcBef>
            </a:pPr>
            <a:r>
              <a:rPr lang="en-US" sz="7200" dirty="0">
                <a:solidFill>
                  <a:srgbClr val="000000"/>
                </a:solidFill>
              </a:rPr>
              <a:t> </a:t>
            </a:r>
            <a:r>
              <a:rPr lang="en-US" sz="7200" u="sng" dirty="0">
                <a:solidFill>
                  <a:srgbClr val="000000"/>
                </a:solidFill>
              </a:rPr>
              <a:t>Leo Smith: </a:t>
            </a:r>
            <a:r>
              <a:rPr lang="en-US" sz="7200" dirty="0">
                <a:solidFill>
                  <a:srgbClr val="000000"/>
                </a:solidFill>
              </a:rPr>
              <a:t>Member of Illuminating Engineering Society,  author of </a:t>
            </a:r>
            <a:r>
              <a:rPr lang="en-US" sz="7200" dirty="0" err="1">
                <a:solidFill>
                  <a:srgbClr val="000000"/>
                </a:solidFill>
              </a:rPr>
              <a:t>DarkSky</a:t>
            </a:r>
            <a:r>
              <a:rPr lang="en-US" sz="7200" dirty="0">
                <a:solidFill>
                  <a:srgbClr val="000000"/>
                </a:solidFill>
              </a:rPr>
              <a:t> International's Model Lighting Bylaw</a:t>
            </a:r>
          </a:p>
          <a:p>
            <a:pPr>
              <a:lnSpc>
                <a:spcPct val="120000"/>
              </a:lnSpc>
              <a:spcBef>
                <a:spcPts val="400"/>
              </a:spcBef>
            </a:pPr>
            <a:r>
              <a:rPr lang="en-US" sz="7200" dirty="0">
                <a:solidFill>
                  <a:srgbClr val="000000"/>
                </a:solidFill>
              </a:rPr>
              <a:t> </a:t>
            </a:r>
            <a:r>
              <a:rPr lang="en-US" sz="7200" u="sng" dirty="0">
                <a:solidFill>
                  <a:srgbClr val="000000"/>
                </a:solidFill>
              </a:rPr>
              <a:t>Jane Slade: </a:t>
            </a:r>
            <a:r>
              <a:rPr lang="en-US" sz="7200" dirty="0">
                <a:solidFill>
                  <a:srgbClr val="000000"/>
                </a:solidFill>
              </a:rPr>
              <a:t>Professional lighting designer in Mass., very familiar with dark-sky principles</a:t>
            </a:r>
          </a:p>
          <a:p>
            <a:pPr>
              <a:lnSpc>
                <a:spcPct val="120000"/>
              </a:lnSpc>
              <a:spcBef>
                <a:spcPts val="400"/>
              </a:spcBef>
            </a:pPr>
            <a:r>
              <a:rPr lang="en-US" sz="7200" u="sng" dirty="0">
                <a:solidFill>
                  <a:srgbClr val="000000"/>
                </a:solidFill>
              </a:rPr>
              <a:t>James Lowenthal </a:t>
            </a:r>
            <a:r>
              <a:rPr lang="en-US" sz="7200" dirty="0">
                <a:solidFill>
                  <a:srgbClr val="000000"/>
                </a:solidFill>
              </a:rPr>
              <a:t>: Professor of Astronomy, Smith College.  Consulting on lighting bylaws for the towns of Pelham, Amherst, Northampton. Working with </a:t>
            </a:r>
            <a:r>
              <a:rPr lang="en-US" sz="7200" dirty="0" err="1">
                <a:solidFill>
                  <a:srgbClr val="000000"/>
                </a:solidFill>
              </a:rPr>
              <a:t>DarkSky</a:t>
            </a:r>
            <a:r>
              <a:rPr lang="en-US" sz="7200" dirty="0">
                <a:solidFill>
                  <a:srgbClr val="000000"/>
                </a:solidFill>
              </a:rPr>
              <a:t> International to develop a new municipal lighting bylaw template. </a:t>
            </a:r>
            <a:endParaRPr lang="en-US" sz="7200" kern="100" dirty="0">
              <a:ea typeface="Aptos" panose="020B0004020202020204" pitchFamily="34" charset="0"/>
              <a:cs typeface="Times New Roman" panose="02020603050405020304" pitchFamily="18" charset="0"/>
            </a:endParaRPr>
          </a:p>
          <a:p>
            <a:pPr>
              <a:lnSpc>
                <a:spcPct val="120000"/>
              </a:lnSpc>
              <a:spcBef>
                <a:spcPts val="400"/>
              </a:spcBef>
            </a:pPr>
            <a:r>
              <a:rPr lang="en-US" sz="7200" u="sng" dirty="0">
                <a:solidFill>
                  <a:srgbClr val="000000"/>
                </a:solidFill>
              </a:rPr>
              <a:t>Gail Walker: </a:t>
            </a:r>
            <a:r>
              <a:rPr lang="en-US" sz="7200" dirty="0">
                <a:solidFill>
                  <a:srgbClr val="000000"/>
                </a:solidFill>
              </a:rPr>
              <a:t>Heads Nantucket Light.  Expertise in advocacy and bylaw writing. </a:t>
            </a:r>
          </a:p>
          <a:p>
            <a:pPr marL="0" indent="0">
              <a:lnSpc>
                <a:spcPct val="120000"/>
              </a:lnSpc>
              <a:spcBef>
                <a:spcPts val="400"/>
              </a:spcBef>
              <a:buNone/>
            </a:pPr>
            <a:endParaRPr lang="en-US" sz="7200" dirty="0">
              <a:solidFill>
                <a:srgbClr val="000000"/>
              </a:solidFill>
            </a:endParaRPr>
          </a:p>
          <a:p>
            <a:pPr>
              <a:lnSpc>
                <a:spcPct val="120000"/>
              </a:lnSpc>
              <a:spcBef>
                <a:spcPts val="400"/>
              </a:spcBef>
              <a:buFont typeface="Wingdings" pitchFamily="2" charset="2"/>
              <a:buChar char="Ø"/>
            </a:pPr>
            <a:r>
              <a:rPr lang="en-US" sz="9600" dirty="0">
                <a:solidFill>
                  <a:srgbClr val="000000"/>
                </a:solidFill>
              </a:rPr>
              <a:t>Key documents that can serve as models of bylaws, town policies and education campaigns</a:t>
            </a:r>
          </a:p>
          <a:p>
            <a:pPr>
              <a:lnSpc>
                <a:spcPct val="120000"/>
              </a:lnSpc>
              <a:spcBef>
                <a:spcPts val="400"/>
              </a:spcBef>
            </a:pPr>
            <a:r>
              <a:rPr lang="en-US" sz="8000" dirty="0"/>
              <a:t>Nantucket:  Bylaws and Educational materials </a:t>
            </a:r>
          </a:p>
          <a:p>
            <a:pPr>
              <a:lnSpc>
                <a:spcPct val="120000"/>
              </a:lnSpc>
              <a:spcBef>
                <a:spcPts val="400"/>
              </a:spcBef>
            </a:pPr>
            <a:r>
              <a:rPr lang="en-US" sz="8000" dirty="0"/>
              <a:t>Outdoor Lighting Bylaw for Pepperell MA</a:t>
            </a:r>
          </a:p>
          <a:p>
            <a:pPr>
              <a:lnSpc>
                <a:spcPct val="120000"/>
              </a:lnSpc>
              <a:spcBef>
                <a:spcPts val="400"/>
              </a:spcBef>
            </a:pPr>
            <a:r>
              <a:rPr lang="en-US" sz="8000" dirty="0"/>
              <a:t>Model of Outdoor Lighting Regulation, 2024 CT</a:t>
            </a:r>
          </a:p>
          <a:p>
            <a:pPr>
              <a:lnSpc>
                <a:spcPct val="120000"/>
              </a:lnSpc>
              <a:spcBef>
                <a:spcPts val="400"/>
              </a:spcBef>
            </a:pPr>
            <a:r>
              <a:rPr lang="en-US" sz="8000" dirty="0"/>
              <a:t>MA-Contemporary Outdoor-Lighting Bylaw v1.0 2023-08-25</a:t>
            </a:r>
          </a:p>
        </p:txBody>
      </p:sp>
      <p:sp>
        <p:nvSpPr>
          <p:cNvPr id="6" name="TextBox 5">
            <a:extLst>
              <a:ext uri="{FF2B5EF4-FFF2-40B4-BE49-F238E27FC236}">
                <a16:creationId xmlns:a16="http://schemas.microsoft.com/office/drawing/2014/main" id="{A2CE08FC-7CB7-5867-4E88-B446702E3644}"/>
              </a:ext>
            </a:extLst>
          </p:cNvPr>
          <p:cNvSpPr txBox="1"/>
          <p:nvPr/>
        </p:nvSpPr>
        <p:spPr>
          <a:xfrm>
            <a:off x="1884220" y="6489953"/>
            <a:ext cx="7680781" cy="368049"/>
          </a:xfrm>
          <a:prstGeom prst="rect">
            <a:avLst/>
          </a:prstGeom>
          <a:noFill/>
        </p:spPr>
        <p:txBody>
          <a:bodyPr wrap="square">
            <a:spAutoFit/>
          </a:bodyPr>
          <a:lstStyle/>
          <a:p>
            <a:pPr>
              <a:lnSpc>
                <a:spcPct val="120000"/>
              </a:lnSpc>
            </a:pPr>
            <a:r>
              <a:rPr lang="en-US" sz="1600" i="1" dirty="0" err="1">
                <a:solidFill>
                  <a:schemeClr val="tx1">
                    <a:lumMod val="75000"/>
                    <a:lumOff val="25000"/>
                  </a:schemeClr>
                </a:solidFill>
                <a:latin typeface="Aptos" panose="020B0004020202020204" pitchFamily="34" charset="0"/>
              </a:rPr>
              <a:t>Macte</a:t>
            </a:r>
            <a:r>
              <a:rPr lang="en-US" sz="1600" i="1" dirty="0">
                <a:solidFill>
                  <a:schemeClr val="tx1">
                    <a:lumMod val="75000"/>
                    <a:lumOff val="25000"/>
                  </a:schemeClr>
                </a:solidFill>
                <a:latin typeface="Aptos" panose="020B0004020202020204" pitchFamily="34" charset="0"/>
              </a:rPr>
              <a:t> </a:t>
            </a:r>
            <a:r>
              <a:rPr lang="en-US" sz="1600" i="1" dirty="0" err="1">
                <a:solidFill>
                  <a:schemeClr val="tx1">
                    <a:lumMod val="75000"/>
                    <a:lumOff val="25000"/>
                  </a:schemeClr>
                </a:solidFill>
                <a:latin typeface="Aptos" panose="020B0004020202020204" pitchFamily="34" charset="0"/>
              </a:rPr>
              <a:t>virtute</a:t>
            </a:r>
            <a:r>
              <a:rPr lang="en-US" sz="1600" i="1" dirty="0">
                <a:solidFill>
                  <a:schemeClr val="tx1">
                    <a:lumMod val="75000"/>
                    <a:lumOff val="25000"/>
                  </a:schemeClr>
                </a:solidFill>
                <a:latin typeface="Aptos" panose="020B0004020202020204" pitchFamily="34" charset="0"/>
              </a:rPr>
              <a:t>, sic </a:t>
            </a:r>
            <a:r>
              <a:rPr lang="en-US" sz="1600" i="1" dirty="0" err="1">
                <a:solidFill>
                  <a:schemeClr val="tx1">
                    <a:lumMod val="75000"/>
                    <a:lumOff val="25000"/>
                  </a:schemeClr>
                </a:solidFill>
                <a:latin typeface="Aptos" panose="020B0004020202020204" pitchFamily="34" charset="0"/>
              </a:rPr>
              <a:t>itur</a:t>
            </a:r>
            <a:r>
              <a:rPr lang="en-US" sz="1600" i="1" dirty="0">
                <a:solidFill>
                  <a:schemeClr val="tx1">
                    <a:lumMod val="75000"/>
                    <a:lumOff val="25000"/>
                  </a:schemeClr>
                </a:solidFill>
                <a:latin typeface="Aptos" panose="020B0004020202020204" pitchFamily="34" charset="0"/>
              </a:rPr>
              <a:t> ad astra.  Excellence is the way to the stars. (Virgil, Aeneid)</a:t>
            </a:r>
          </a:p>
        </p:txBody>
      </p:sp>
      <p:cxnSp>
        <p:nvCxnSpPr>
          <p:cNvPr id="3" name="Straight Connector 2">
            <a:extLst>
              <a:ext uri="{FF2B5EF4-FFF2-40B4-BE49-F238E27FC236}">
                <a16:creationId xmlns:a16="http://schemas.microsoft.com/office/drawing/2014/main" id="{5F67FBED-0816-CF1A-360B-AAF8ADCBFD88}"/>
              </a:ext>
            </a:extLst>
          </p:cNvPr>
          <p:cNvCxnSpPr/>
          <p:nvPr/>
        </p:nvCxnSpPr>
        <p:spPr>
          <a:xfrm>
            <a:off x="602673" y="6489951"/>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20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29391-E7BB-D14D-F557-DACECCB7B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A3EE5-AE58-E222-ABFA-767AABA52CD2}"/>
              </a:ext>
            </a:extLst>
          </p:cNvPr>
          <p:cNvSpPr>
            <a:spLocks noGrp="1"/>
          </p:cNvSpPr>
          <p:nvPr>
            <p:ph type="title"/>
          </p:nvPr>
        </p:nvSpPr>
        <p:spPr>
          <a:xfrm>
            <a:off x="0" y="2"/>
            <a:ext cx="12192000" cy="733013"/>
          </a:xfrm>
          <a:solidFill>
            <a:schemeClr val="bg2"/>
          </a:solidFill>
        </p:spPr>
        <p:txBody>
          <a:bodyPr>
            <a:normAutofit/>
          </a:bodyPr>
          <a:lstStyle/>
          <a:p>
            <a:pPr algn="ctr"/>
            <a:r>
              <a:rPr lang="en-US" sz="4000" dirty="0">
                <a:solidFill>
                  <a:schemeClr val="accent1">
                    <a:lumMod val="50000"/>
                  </a:schemeClr>
                </a:solidFill>
                <a:latin typeface="+mn-lt"/>
              </a:rPr>
              <a:t>Lincoln’s current exterior lighting bylaws and guidance</a:t>
            </a:r>
          </a:p>
        </p:txBody>
      </p:sp>
      <p:sp>
        <p:nvSpPr>
          <p:cNvPr id="3" name="Content Placeholder 3">
            <a:extLst>
              <a:ext uri="{FF2B5EF4-FFF2-40B4-BE49-F238E27FC236}">
                <a16:creationId xmlns:a16="http://schemas.microsoft.com/office/drawing/2014/main" id="{5D5A1820-427C-6DDC-4BA2-BFA493B2BAC8}"/>
              </a:ext>
            </a:extLst>
          </p:cNvPr>
          <p:cNvSpPr txBox="1">
            <a:spLocks/>
          </p:cNvSpPr>
          <p:nvPr/>
        </p:nvSpPr>
        <p:spPr>
          <a:xfrm>
            <a:off x="654628" y="929427"/>
            <a:ext cx="10882745" cy="4404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endParaRPr lang="en-US" sz="2000" kern="100" dirty="0">
              <a:ea typeface="Aptos" panose="020B0004020202020204" pitchFamily="34" charset="0"/>
              <a:cs typeface="Times New Roman" panose="02020603050405020304" pitchFamily="18" charset="0"/>
            </a:endParaRPr>
          </a:p>
          <a:p>
            <a:pPr marL="0" indent="0">
              <a:lnSpc>
                <a:spcPct val="120000"/>
              </a:lnSpc>
              <a:spcBef>
                <a:spcPts val="0"/>
              </a:spcBef>
              <a:buNone/>
            </a:pPr>
            <a:r>
              <a:rPr lang="en-US" sz="1600" dirty="0"/>
              <a:t>	</a:t>
            </a:r>
          </a:p>
        </p:txBody>
      </p:sp>
      <p:sp>
        <p:nvSpPr>
          <p:cNvPr id="4" name="Content Placeholder 2">
            <a:extLst>
              <a:ext uri="{FF2B5EF4-FFF2-40B4-BE49-F238E27FC236}">
                <a16:creationId xmlns:a16="http://schemas.microsoft.com/office/drawing/2014/main" id="{3ABB89BE-6BB6-4CB4-0F09-D2C58138EC46}"/>
              </a:ext>
            </a:extLst>
          </p:cNvPr>
          <p:cNvSpPr>
            <a:spLocks noGrp="1"/>
          </p:cNvSpPr>
          <p:nvPr>
            <p:ph idx="1"/>
          </p:nvPr>
        </p:nvSpPr>
        <p:spPr>
          <a:xfrm>
            <a:off x="654627" y="879258"/>
            <a:ext cx="10515600" cy="5978742"/>
          </a:xfrm>
        </p:spPr>
        <p:txBody>
          <a:bodyPr>
            <a:normAutofit fontScale="40000" lnSpcReduction="20000"/>
          </a:bodyPr>
          <a:lstStyle/>
          <a:p>
            <a:pPr marL="0" indent="0">
              <a:lnSpc>
                <a:spcPct val="120000"/>
              </a:lnSpc>
              <a:buNone/>
            </a:pPr>
            <a:r>
              <a:rPr lang="en-US" sz="4000" u="sng" dirty="0"/>
              <a:t>Bylaws</a:t>
            </a:r>
          </a:p>
          <a:p>
            <a:pPr>
              <a:lnSpc>
                <a:spcPct val="120000"/>
              </a:lnSpc>
            </a:pPr>
            <a:r>
              <a:rPr lang="en-US" sz="4000" dirty="0"/>
              <a:t>13.5 Exterior Lighting: All artificial lighting permanently installed in any district, shall consist only of fully shielded light fixtures and be so installed or shielded as to prevent direct light or glare from the light source from interfering with the vision of motorists or pedestrians passing in the street or streets abutting the premises and as to prevent direct light or glare from illuminating neighboring properties.</a:t>
            </a:r>
          </a:p>
          <a:p>
            <a:pPr>
              <a:lnSpc>
                <a:spcPct val="120000"/>
              </a:lnSpc>
            </a:pPr>
            <a:r>
              <a:rPr lang="en-US" sz="4000" dirty="0"/>
              <a:t>13.5.1 All exterior lamps shall have a Correlated Color Temperature (CCT) value of 3000K or below.</a:t>
            </a:r>
          </a:p>
          <a:p>
            <a:pPr>
              <a:lnSpc>
                <a:spcPct val="120000"/>
              </a:lnSpc>
            </a:pPr>
            <a:endParaRPr lang="en-US" sz="3400" dirty="0"/>
          </a:p>
          <a:p>
            <a:pPr marL="0" indent="0">
              <a:lnSpc>
                <a:spcPct val="120000"/>
              </a:lnSpc>
              <a:buNone/>
            </a:pPr>
            <a:r>
              <a:rPr lang="en-US" sz="4000" u="sng" dirty="0"/>
              <a:t>Guidelines for exterior lighting  (Additional items added in 2015)</a:t>
            </a:r>
          </a:p>
          <a:p>
            <a:pPr>
              <a:lnSpc>
                <a:spcPct val="120000"/>
              </a:lnSpc>
            </a:pPr>
            <a:r>
              <a:rPr lang="en-US" sz="4000" dirty="0">
                <a:solidFill>
                  <a:srgbClr val="211E1E"/>
                </a:solidFill>
              </a:rPr>
              <a:t>Exterior lighting on structures will be allowed only where required by the Massachusetts Building Code or where the Planning Board determines that lighting is needed to enhance safety of occupants or visitors. </a:t>
            </a:r>
            <a:endParaRPr lang="en-US" sz="4000" u="sng" dirty="0"/>
          </a:p>
          <a:p>
            <a:pPr>
              <a:lnSpc>
                <a:spcPct val="120000"/>
              </a:lnSpc>
            </a:pPr>
            <a:r>
              <a:rPr lang="en-US" sz="4000" dirty="0">
                <a:solidFill>
                  <a:srgbClr val="211E1E"/>
                </a:solidFill>
              </a:rPr>
              <a:t>Individual light fixtures shall not exceed 900 lumens.</a:t>
            </a:r>
          </a:p>
          <a:p>
            <a:pPr>
              <a:lnSpc>
                <a:spcPct val="120000"/>
              </a:lnSpc>
            </a:pPr>
            <a:r>
              <a:rPr lang="en-US" sz="4000" dirty="0">
                <a:solidFill>
                  <a:srgbClr val="211E1E"/>
                </a:solidFill>
              </a:rPr>
              <a:t>Exterior lighting of structures or landscape for architectural or aesthetic effect is not permitted. </a:t>
            </a:r>
          </a:p>
          <a:p>
            <a:pPr>
              <a:lnSpc>
                <a:spcPct val="120000"/>
              </a:lnSpc>
            </a:pPr>
            <a:r>
              <a:rPr lang="en-US" sz="4000" dirty="0">
                <a:solidFill>
                  <a:srgbClr val="211E1E"/>
                </a:solidFill>
              </a:rPr>
              <a:t>Driveway lighting will not be allowed; however, lighting in parking areas and walkways adjacent to a home may be allowed. Such lighting should be mounted no more than 3 feet above finished grade. </a:t>
            </a:r>
          </a:p>
          <a:p>
            <a:pPr>
              <a:lnSpc>
                <a:spcPct val="120000"/>
              </a:lnSpc>
            </a:pPr>
            <a:r>
              <a:rPr lang="en-US" sz="4000" dirty="0">
                <a:solidFill>
                  <a:srgbClr val="211E1E"/>
                </a:solidFill>
              </a:rPr>
              <a:t>To identify street numbers, reflective numbers on mailboxes are preferred. In unusual circumstances, the Planning Board may allow lighting of street numbers placed on the exterior of a residence or on a plaque or bollard placed near the street. </a:t>
            </a:r>
            <a:endParaRPr lang="en-US" sz="4000" dirty="0"/>
          </a:p>
          <a:p>
            <a:pPr marL="0" indent="0">
              <a:lnSpc>
                <a:spcPct val="120000"/>
              </a:lnSpc>
              <a:buNone/>
            </a:pPr>
            <a:r>
              <a:rPr lang="en-US" sz="3800" dirty="0">
                <a:solidFill>
                  <a:srgbClr val="211E1E"/>
                </a:solidFill>
                <a:latin typeface="ArialMT"/>
              </a:rPr>
              <a:t>Existing fixtures prior top 2015 are exempt from this regulation</a:t>
            </a:r>
            <a:br>
              <a:rPr lang="en-US" sz="3800" dirty="0">
                <a:solidFill>
                  <a:srgbClr val="211E1E"/>
                </a:solidFill>
                <a:latin typeface="ArialMT"/>
              </a:rPr>
            </a:br>
            <a:endParaRPr lang="en-US" sz="3800" dirty="0"/>
          </a:p>
        </p:txBody>
      </p:sp>
    </p:spTree>
    <p:extLst>
      <p:ext uri="{BB962C8B-B14F-4D97-AF65-F5344CB8AC3E}">
        <p14:creationId xmlns:p14="http://schemas.microsoft.com/office/powerpoint/2010/main" val="3753574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7699-25C4-FD05-1EF6-F2938D94F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E6B96-90CA-9528-0CB6-50773A06882A}"/>
              </a:ext>
            </a:extLst>
          </p:cNvPr>
          <p:cNvSpPr>
            <a:spLocks noGrp="1"/>
          </p:cNvSpPr>
          <p:nvPr>
            <p:ph type="title"/>
          </p:nvPr>
        </p:nvSpPr>
        <p:spPr>
          <a:xfrm>
            <a:off x="-266700" y="0"/>
            <a:ext cx="12458700" cy="733013"/>
          </a:xfrm>
          <a:solidFill>
            <a:schemeClr val="bg2"/>
          </a:solidFill>
        </p:spPr>
        <p:txBody>
          <a:bodyPr>
            <a:normAutofit/>
          </a:bodyPr>
          <a:lstStyle/>
          <a:p>
            <a:pPr algn="ctr"/>
            <a:r>
              <a:rPr lang="en-US" sz="4000" dirty="0">
                <a:solidFill>
                  <a:schemeClr val="accent1">
                    <a:lumMod val="50000"/>
                  </a:schemeClr>
                </a:solidFill>
                <a:latin typeface="+mn-lt"/>
              </a:rPr>
              <a:t>List of questions to help identify options for specific sites</a:t>
            </a:r>
          </a:p>
        </p:txBody>
      </p:sp>
      <p:sp>
        <p:nvSpPr>
          <p:cNvPr id="4" name="Content Placeholder 3">
            <a:extLst>
              <a:ext uri="{FF2B5EF4-FFF2-40B4-BE49-F238E27FC236}">
                <a16:creationId xmlns:a16="http://schemas.microsoft.com/office/drawing/2014/main" id="{EA872D14-0C85-C62C-28AE-F6068FF47354}"/>
              </a:ext>
            </a:extLst>
          </p:cNvPr>
          <p:cNvSpPr>
            <a:spLocks noGrp="1"/>
          </p:cNvSpPr>
          <p:nvPr>
            <p:ph idx="1"/>
          </p:nvPr>
        </p:nvSpPr>
        <p:spPr>
          <a:xfrm>
            <a:off x="387928" y="886265"/>
            <a:ext cx="10882745" cy="5768357"/>
          </a:xfrm>
        </p:spPr>
        <p:txBody>
          <a:bodyPr>
            <a:normAutofit/>
          </a:bodyPr>
          <a:lstStyle/>
          <a:p>
            <a:pPr>
              <a:buFont typeface="Arial" panose="020B0604020202020204" pitchFamily="34" charset="0"/>
              <a:buChar char="•"/>
            </a:pPr>
            <a:endParaRPr lang="en-US" sz="1800" dirty="0">
              <a:solidFill>
                <a:srgbClr val="333333"/>
              </a:solidFill>
              <a:latin typeface="Helvetica" pitchFamily="2" charset="0"/>
            </a:endParaRPr>
          </a:p>
          <a:p>
            <a:pPr>
              <a:buFont typeface="Arial" panose="020B0604020202020204" pitchFamily="34" charset="0"/>
              <a:buChar char="•"/>
            </a:pPr>
            <a:endParaRPr lang="en-US" sz="1800" dirty="0">
              <a:solidFill>
                <a:srgbClr val="333333"/>
              </a:solidFill>
              <a:latin typeface="Helvetica" pitchFamily="2" charset="0"/>
            </a:endParaRPr>
          </a:p>
          <a:p>
            <a:pPr>
              <a:buFont typeface="Arial" panose="020B0604020202020204" pitchFamily="34" charset="0"/>
              <a:buChar char="•"/>
            </a:pPr>
            <a:r>
              <a:rPr lang="en-US" sz="1800" dirty="0">
                <a:solidFill>
                  <a:srgbClr val="333333"/>
                </a:solidFill>
                <a:latin typeface="Helvetica" pitchFamily="2" charset="0"/>
              </a:rPr>
              <a:t>How many fixtures are there?  </a:t>
            </a:r>
          </a:p>
          <a:p>
            <a:pPr>
              <a:buFont typeface="Arial" panose="020B0604020202020204" pitchFamily="34" charset="0"/>
              <a:buChar char="•"/>
            </a:pPr>
            <a:r>
              <a:rPr lang="en-US" sz="1800" dirty="0">
                <a:solidFill>
                  <a:srgbClr val="333333"/>
                </a:solidFill>
                <a:latin typeface="Helvetica" pitchFamily="2" charset="0"/>
              </a:rPr>
              <a:t>Do the fixtures meet a dark-sky spec such as DLC LUNA (</a:t>
            </a:r>
            <a:r>
              <a:rPr lang="en-US" sz="1800" dirty="0">
                <a:solidFill>
                  <a:srgbClr val="333333"/>
                </a:solidFill>
                <a:latin typeface="Helvetica" pitchFamily="2" charset="0"/>
                <a:hlinkClick r:id="rId3"/>
              </a:rPr>
              <a:t>https://designlights.org/wp-content/uploads/2022/09/DLC_LUNA-Technical-Requirements-V1-0-FINAL_09072022.pdf</a:t>
            </a:r>
            <a:r>
              <a:rPr lang="en-US" sz="1800" dirty="0">
                <a:solidFill>
                  <a:srgbClr val="333333"/>
                </a:solidFill>
                <a:latin typeface="Helvetica" pitchFamily="2" charset="0"/>
              </a:rPr>
              <a:t> )</a:t>
            </a:r>
          </a:p>
          <a:p>
            <a:pPr>
              <a:buFont typeface="Arial" panose="020B0604020202020204" pitchFamily="34" charset="0"/>
              <a:buChar char="•"/>
            </a:pPr>
            <a:r>
              <a:rPr lang="en-US" sz="1800" dirty="0">
                <a:solidFill>
                  <a:srgbClr val="333333"/>
                </a:solidFill>
                <a:latin typeface="Helvetica" pitchFamily="2" charset="0"/>
              </a:rPr>
              <a:t>How many lumens per fixture?</a:t>
            </a:r>
          </a:p>
          <a:p>
            <a:pPr>
              <a:buFont typeface="Arial" panose="020B0604020202020204" pitchFamily="34" charset="0"/>
              <a:buChar char="•"/>
            </a:pPr>
            <a:r>
              <a:rPr lang="en-US" sz="1800" dirty="0">
                <a:solidFill>
                  <a:srgbClr val="333333"/>
                </a:solidFill>
                <a:latin typeface="Helvetica" pitchFamily="2" charset="0"/>
              </a:rPr>
              <a:t>What color temperature? </a:t>
            </a:r>
          </a:p>
          <a:p>
            <a:pPr>
              <a:buFont typeface="Arial" panose="020B0604020202020204" pitchFamily="34" charset="0"/>
              <a:buChar char="•"/>
            </a:pPr>
            <a:r>
              <a:rPr lang="en-US" sz="1800" dirty="0">
                <a:solidFill>
                  <a:srgbClr val="333333"/>
                </a:solidFill>
                <a:latin typeface="Helvetica" pitchFamily="2" charset="0"/>
              </a:rPr>
              <a:t>What technology light source (LED, metal halide, </a:t>
            </a:r>
            <a:r>
              <a:rPr lang="en-US" sz="1800" dirty="0" err="1">
                <a:solidFill>
                  <a:srgbClr val="333333"/>
                </a:solidFill>
                <a:latin typeface="Helvetica" pitchFamily="2" charset="0"/>
              </a:rPr>
              <a:t>etc</a:t>
            </a:r>
            <a:r>
              <a:rPr lang="en-US" sz="1800" dirty="0">
                <a:solidFill>
                  <a:srgbClr val="333333"/>
                </a:solidFill>
                <a:latin typeface="Helvetica" pitchFamily="2" charset="0"/>
              </a:rPr>
              <a:t>)?</a:t>
            </a:r>
          </a:p>
          <a:p>
            <a:pPr>
              <a:buFont typeface="Arial" panose="020B0604020202020204" pitchFamily="34" charset="0"/>
              <a:buChar char="•"/>
            </a:pPr>
            <a:r>
              <a:rPr lang="en-US" sz="1800" dirty="0">
                <a:solidFill>
                  <a:srgbClr val="333333"/>
                </a:solidFill>
                <a:latin typeface="Helvetica" pitchFamily="2" charset="0"/>
              </a:rPr>
              <a:t>What level of illuminance or luminance did the system target, and what level is it running at?</a:t>
            </a:r>
          </a:p>
          <a:p>
            <a:pPr>
              <a:buFont typeface="Arial" panose="020B0604020202020204" pitchFamily="34" charset="0"/>
              <a:buChar char="•"/>
            </a:pPr>
            <a:r>
              <a:rPr lang="en-US" sz="1800" dirty="0">
                <a:solidFill>
                  <a:srgbClr val="333333"/>
                </a:solidFill>
                <a:latin typeface="Helvetica" pitchFamily="2" charset="0"/>
              </a:rPr>
              <a:t>Are the fixtures controlled as one group, more than one group, or individually?</a:t>
            </a:r>
          </a:p>
          <a:p>
            <a:pPr>
              <a:buFont typeface="Arial" panose="020B0604020202020204" pitchFamily="34" charset="0"/>
              <a:buChar char="•"/>
            </a:pPr>
            <a:r>
              <a:rPr lang="en-US" sz="1800" dirty="0">
                <a:solidFill>
                  <a:srgbClr val="333333"/>
                </a:solidFill>
                <a:latin typeface="Helvetica" pitchFamily="2" charset="0"/>
              </a:rPr>
              <a:t>Is the control manual, by timer/schedule, or by light sensor?</a:t>
            </a:r>
          </a:p>
          <a:p>
            <a:pPr>
              <a:buFont typeface="Arial" panose="020B0604020202020204" pitchFamily="34" charset="0"/>
              <a:buChar char="•"/>
            </a:pPr>
            <a:r>
              <a:rPr lang="en-US" sz="1800" dirty="0">
                <a:solidFill>
                  <a:srgbClr val="333333"/>
                </a:solidFill>
                <a:latin typeface="Helvetica" pitchFamily="2" charset="0"/>
              </a:rPr>
              <a:t>Is the control on/off or are there levels of dimming?</a:t>
            </a:r>
          </a:p>
          <a:p>
            <a:pPr>
              <a:buFont typeface="Arial" panose="020B0604020202020204" pitchFamily="34" charset="0"/>
              <a:buChar char="•"/>
            </a:pPr>
            <a:r>
              <a:rPr lang="en-US" sz="1800" dirty="0">
                <a:solidFill>
                  <a:srgbClr val="333333"/>
                </a:solidFill>
                <a:latin typeface="Helvetica" pitchFamily="2" charset="0"/>
              </a:rPr>
              <a:t>If the fixtures do not have individual controls, are the fixtures control-ready?</a:t>
            </a:r>
          </a:p>
        </p:txBody>
      </p:sp>
      <p:sp>
        <p:nvSpPr>
          <p:cNvPr id="6" name="TextBox 5">
            <a:extLst>
              <a:ext uri="{FF2B5EF4-FFF2-40B4-BE49-F238E27FC236}">
                <a16:creationId xmlns:a16="http://schemas.microsoft.com/office/drawing/2014/main" id="{C57D69F5-A7B5-3110-D7F5-CBFB66637481}"/>
              </a:ext>
            </a:extLst>
          </p:cNvPr>
          <p:cNvSpPr txBox="1"/>
          <p:nvPr/>
        </p:nvSpPr>
        <p:spPr>
          <a:xfrm>
            <a:off x="6096002" y="6487847"/>
            <a:ext cx="7680781" cy="333553"/>
          </a:xfrm>
          <a:prstGeom prst="rect">
            <a:avLst/>
          </a:prstGeom>
          <a:noFill/>
        </p:spPr>
        <p:txBody>
          <a:bodyPr wrap="square">
            <a:spAutoFit/>
          </a:bodyPr>
          <a:lstStyle/>
          <a:p>
            <a:pPr>
              <a:lnSpc>
                <a:spcPct val="120000"/>
              </a:lnSpc>
            </a:pPr>
            <a:r>
              <a:rPr lang="en-US" sz="1400" i="1" dirty="0" err="1">
                <a:solidFill>
                  <a:schemeClr val="tx1">
                    <a:lumMod val="50000"/>
                    <a:lumOff val="50000"/>
                  </a:schemeClr>
                </a:solidFill>
              </a:rPr>
              <a:t>Macte</a:t>
            </a:r>
            <a:r>
              <a:rPr lang="en-US" sz="1400" i="1" dirty="0">
                <a:solidFill>
                  <a:schemeClr val="tx1">
                    <a:lumMod val="50000"/>
                    <a:lumOff val="50000"/>
                  </a:schemeClr>
                </a:solidFill>
              </a:rPr>
              <a:t> </a:t>
            </a:r>
            <a:r>
              <a:rPr lang="en-US" sz="1400" i="1" dirty="0" err="1">
                <a:solidFill>
                  <a:schemeClr val="tx1">
                    <a:lumMod val="50000"/>
                    <a:lumOff val="50000"/>
                  </a:schemeClr>
                </a:solidFill>
              </a:rPr>
              <a:t>virtute</a:t>
            </a:r>
            <a:r>
              <a:rPr lang="en-US" sz="1400" i="1" dirty="0">
                <a:solidFill>
                  <a:schemeClr val="tx1">
                    <a:lumMod val="50000"/>
                    <a:lumOff val="50000"/>
                  </a:schemeClr>
                </a:solidFill>
              </a:rPr>
              <a:t>, sic </a:t>
            </a:r>
            <a:r>
              <a:rPr lang="en-US" sz="1400" i="1" dirty="0" err="1">
                <a:solidFill>
                  <a:schemeClr val="tx1">
                    <a:lumMod val="50000"/>
                    <a:lumOff val="50000"/>
                  </a:schemeClr>
                </a:solidFill>
              </a:rPr>
              <a:t>itur</a:t>
            </a:r>
            <a:r>
              <a:rPr lang="en-US" sz="1400" i="1" dirty="0">
                <a:solidFill>
                  <a:schemeClr val="tx1">
                    <a:lumMod val="50000"/>
                    <a:lumOff val="50000"/>
                  </a:schemeClr>
                </a:solidFill>
              </a:rPr>
              <a:t> ad astra.  Excellence is the way to the stars. (Virgil, Aeneid)</a:t>
            </a:r>
          </a:p>
        </p:txBody>
      </p:sp>
    </p:spTree>
    <p:extLst>
      <p:ext uri="{BB962C8B-B14F-4D97-AF65-F5344CB8AC3E}">
        <p14:creationId xmlns:p14="http://schemas.microsoft.com/office/powerpoint/2010/main" val="3111357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8F325-EA41-9209-F9B5-708A862C0493}"/>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4255F367-D812-A58A-234F-76DA1527B6FB}"/>
              </a:ext>
            </a:extLst>
          </p:cNvPr>
          <p:cNvSpPr txBox="1">
            <a:spLocks/>
          </p:cNvSpPr>
          <p:nvPr/>
        </p:nvSpPr>
        <p:spPr>
          <a:xfrm>
            <a:off x="514349" y="2128537"/>
            <a:ext cx="9060751" cy="1614488"/>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rPr>
              <a:t>Preserving Our Heritage</a:t>
            </a:r>
          </a:p>
        </p:txBody>
      </p:sp>
      <p:sp>
        <p:nvSpPr>
          <p:cNvPr id="5" name="TextBox 4">
            <a:extLst>
              <a:ext uri="{FF2B5EF4-FFF2-40B4-BE49-F238E27FC236}">
                <a16:creationId xmlns:a16="http://schemas.microsoft.com/office/drawing/2014/main" id="{3B797F17-E80E-99EE-8BBF-3FDBB23BFD1A}"/>
              </a:ext>
            </a:extLst>
          </p:cNvPr>
          <p:cNvSpPr txBox="1"/>
          <p:nvPr/>
        </p:nvSpPr>
        <p:spPr>
          <a:xfrm>
            <a:off x="190923" y="202347"/>
            <a:ext cx="5170785" cy="5816977"/>
          </a:xfrm>
          <a:prstGeom prst="rect">
            <a:avLst/>
          </a:prstGeom>
          <a:noFill/>
        </p:spPr>
        <p:txBody>
          <a:bodyPr wrap="square">
            <a:spAutoFit/>
          </a:bodyPr>
          <a:lstStyle/>
          <a:p>
            <a:r>
              <a:rPr lang="en-US" dirty="0">
                <a:ea typeface="MS Mincho" panose="02020609040205080304" pitchFamily="49" charset="-128"/>
                <a:cs typeface="Times New Roman" panose="02020603050405020304" pitchFamily="18" charset="0"/>
              </a:rPr>
              <a:t>The Dark Skies Committee is a subcommittee of the Planning Board</a:t>
            </a:r>
            <a:endParaRPr lang="en-US" sz="1400" dirty="0">
              <a:ea typeface="MS Mincho" panose="02020609040205080304" pitchFamily="49" charset="-128"/>
              <a:cs typeface="Times New Roman" panose="02020603050405020304" pitchFamily="18" charset="0"/>
            </a:endParaRPr>
          </a:p>
          <a:p>
            <a:r>
              <a:rPr lang="en-US" sz="1400" u="sng" dirty="0">
                <a:ea typeface="MS Mincho" panose="02020609040205080304" pitchFamily="49" charset="-128"/>
                <a:cs typeface="Times New Roman" panose="02020603050405020304" pitchFamily="18" charset="0"/>
                <a:hlinkClick r:id="rId3"/>
              </a:rPr>
              <a:t>https://www.lincolntown.org/252/Planning</a:t>
            </a:r>
            <a:endParaRPr lang="en-US" sz="1400" u="sng" dirty="0">
              <a:ea typeface="MS Mincho" panose="02020609040205080304" pitchFamily="49" charset="-128"/>
              <a:cs typeface="Times New Roman" panose="02020603050405020304" pitchFamily="18" charset="0"/>
            </a:endParaRPr>
          </a:p>
          <a:p>
            <a:endParaRPr lang="en-US" u="sng" dirty="0">
              <a:ea typeface="MS Mincho" panose="02020609040205080304" pitchFamily="49" charset="-128"/>
              <a:cs typeface="Times New Roman" panose="02020603050405020304" pitchFamily="18" charset="0"/>
            </a:endParaRPr>
          </a:p>
          <a:p>
            <a:r>
              <a:rPr lang="en-US" sz="1600" u="sng" dirty="0">
                <a:ea typeface="MS Mincho" panose="02020609040205080304" pitchFamily="49" charset="-128"/>
                <a:cs typeface="Times New Roman" panose="02020603050405020304" pitchFamily="18" charset="0"/>
              </a:rPr>
              <a:t>Dark Skies </a:t>
            </a:r>
            <a:r>
              <a:rPr lang="en-US" sz="1600" u="sng" dirty="0" err="1">
                <a:ea typeface="MS Mincho" panose="02020609040205080304" pitchFamily="49" charset="-128"/>
                <a:cs typeface="Times New Roman" panose="02020603050405020304" pitchFamily="18" charset="0"/>
              </a:rPr>
              <a:t>nominatded</a:t>
            </a:r>
            <a:r>
              <a:rPr lang="en-US" sz="1600" u="sng" dirty="0">
                <a:ea typeface="MS Mincho" panose="02020609040205080304" pitchFamily="49" charset="-128"/>
                <a:cs typeface="Times New Roman" panose="02020603050405020304" pitchFamily="18" charset="0"/>
              </a:rPr>
              <a:t> Committee members </a:t>
            </a:r>
          </a:p>
          <a:p>
            <a:r>
              <a:rPr lang="en-US" sz="1600" dirty="0">
                <a:ea typeface="MS Mincho" panose="02020609040205080304" pitchFamily="49" charset="-128"/>
                <a:cs typeface="Times New Roman" panose="02020603050405020304" pitchFamily="18" charset="0"/>
              </a:rPr>
              <a:t>Louise Bergeron</a:t>
            </a:r>
          </a:p>
          <a:p>
            <a:r>
              <a:rPr lang="en-US" sz="1600" dirty="0">
                <a:ea typeface="MS Mincho" panose="02020609040205080304" pitchFamily="49" charset="-128"/>
                <a:cs typeface="Times New Roman" panose="02020603050405020304" pitchFamily="18" charset="0"/>
              </a:rPr>
              <a:t>Frank</a:t>
            </a:r>
            <a:r>
              <a:rPr lang="en-US" sz="1600" dirty="0"/>
              <a:t> Clark</a:t>
            </a:r>
          </a:p>
          <a:p>
            <a:r>
              <a:rPr lang="en-US" sz="1600" dirty="0">
                <a:ea typeface="MS Mincho" panose="02020609040205080304" pitchFamily="49" charset="-128"/>
                <a:cs typeface="Times New Roman" panose="02020603050405020304" pitchFamily="18" charset="0"/>
              </a:rPr>
              <a:t>Buzz Constable</a:t>
            </a:r>
          </a:p>
          <a:p>
            <a:r>
              <a:rPr lang="en-US" sz="1600" dirty="0">
                <a:ea typeface="MS Mincho" panose="02020609040205080304" pitchFamily="49" charset="-128"/>
                <a:cs typeface="Times New Roman" panose="02020603050405020304" pitchFamily="18" charset="0"/>
              </a:rPr>
              <a:t>Sherry Haydock</a:t>
            </a:r>
          </a:p>
          <a:p>
            <a:r>
              <a:rPr lang="en-US" sz="1600" dirty="0">
                <a:ea typeface="MS Mincho" panose="02020609040205080304" pitchFamily="49" charset="-128"/>
                <a:cs typeface="Times New Roman" panose="02020603050405020304" pitchFamily="18" charset="0"/>
              </a:rPr>
              <a:t>Ken Hurd</a:t>
            </a:r>
          </a:p>
          <a:p>
            <a:r>
              <a:rPr lang="en-US" sz="1600" dirty="0">
                <a:ea typeface="MS Mincho" panose="02020609040205080304" pitchFamily="49" charset="-128"/>
                <a:cs typeface="Times New Roman" panose="02020603050405020304" pitchFamily="18" charset="0"/>
              </a:rPr>
              <a:t>Kathleen </a:t>
            </a:r>
            <a:r>
              <a:rPr lang="en-US" sz="1600" dirty="0" err="1">
                <a:ea typeface="MS Mincho" panose="02020609040205080304" pitchFamily="49" charset="-128"/>
                <a:cs typeface="Times New Roman" panose="02020603050405020304" pitchFamily="18" charset="0"/>
              </a:rPr>
              <a:t>Lomatoski</a:t>
            </a:r>
            <a:endParaRPr lang="en-US" sz="1600" dirty="0">
              <a:ea typeface="MS Mincho" panose="02020609040205080304" pitchFamily="49" charset="-128"/>
              <a:cs typeface="Times New Roman" panose="02020603050405020304" pitchFamily="18" charset="0"/>
            </a:endParaRPr>
          </a:p>
          <a:p>
            <a:r>
              <a:rPr lang="en-US" sz="1600" dirty="0">
                <a:ea typeface="MS Mincho" panose="02020609040205080304" pitchFamily="49" charset="-128"/>
                <a:cs typeface="Times New Roman" panose="02020603050405020304" pitchFamily="18" charset="0"/>
              </a:rPr>
              <a:t>Craig Nicholson</a:t>
            </a:r>
          </a:p>
          <a:p>
            <a:r>
              <a:rPr lang="en-US" sz="1600" dirty="0">
                <a:ea typeface="MS Mincho" panose="02020609040205080304" pitchFamily="49" charset="-128"/>
                <a:cs typeface="Times New Roman" panose="02020603050405020304" pitchFamily="18" charset="0"/>
              </a:rPr>
              <a:t>Diana Smith</a:t>
            </a:r>
          </a:p>
          <a:p>
            <a:endParaRPr lang="en-US" sz="1600" dirty="0">
              <a:ea typeface="MS Mincho" panose="02020609040205080304" pitchFamily="49" charset="-128"/>
              <a:cs typeface="Times New Roman" panose="02020603050405020304" pitchFamily="18" charset="0"/>
            </a:endParaRPr>
          </a:p>
          <a:p>
            <a:r>
              <a:rPr lang="en-US" sz="1600" u="sng" dirty="0">
                <a:ea typeface="MS Mincho" panose="02020609040205080304" pitchFamily="49" charset="-128"/>
                <a:cs typeface="Times New Roman" panose="02020603050405020304" pitchFamily="18" charset="0"/>
              </a:rPr>
              <a:t>Associates, Experts and Liaisons</a:t>
            </a:r>
          </a:p>
          <a:p>
            <a:r>
              <a:rPr lang="en-US" sz="1600" dirty="0">
                <a:ea typeface="MS Mincho" panose="02020609040205080304" pitchFamily="49" charset="-128"/>
                <a:cs typeface="Times New Roman" panose="02020603050405020304" pitchFamily="18" charset="0"/>
              </a:rPr>
              <a:t>Roy Harvey: Technical expert and energy Committee</a:t>
            </a:r>
          </a:p>
          <a:p>
            <a:r>
              <a:rPr lang="en-US" sz="1600" dirty="0">
                <a:ea typeface="MS Mincho" panose="02020609040205080304" pitchFamily="49" charset="-128"/>
                <a:cs typeface="Times New Roman" panose="02020603050405020304" pitchFamily="18" charset="0"/>
              </a:rPr>
              <a:t>Susan </a:t>
            </a:r>
            <a:r>
              <a:rPr lang="en-US" sz="1600" dirty="0" err="1">
                <a:ea typeface="MS Mincho" panose="02020609040205080304" pitchFamily="49" charset="-128"/>
                <a:cs typeface="Times New Roman" panose="02020603050405020304" pitchFamily="18" charset="0"/>
              </a:rPr>
              <a:t>KatzSliski</a:t>
            </a:r>
            <a:r>
              <a:rPr lang="en-US" sz="1600" dirty="0">
                <a:ea typeface="MS Mincho" panose="02020609040205080304" pitchFamily="49" charset="-128"/>
                <a:cs typeface="Times New Roman" panose="02020603050405020304" pitchFamily="18" charset="0"/>
              </a:rPr>
              <a:t>:  Dark Skies advocate and school program</a:t>
            </a:r>
          </a:p>
          <a:p>
            <a:r>
              <a:rPr lang="en-US" sz="1600" dirty="0">
                <a:ea typeface="MS Mincho" panose="02020609040205080304" pitchFamily="49" charset="-128"/>
                <a:cs typeface="Times New Roman" panose="02020603050405020304" pitchFamily="18" charset="0"/>
              </a:rPr>
              <a:t>Diana Jong:  LLCT and school program</a:t>
            </a:r>
          </a:p>
          <a:p>
            <a:r>
              <a:rPr lang="en-US" sz="1600" dirty="0">
                <a:ea typeface="MS Mincho" panose="02020609040205080304" pitchFamily="49" charset="-128"/>
                <a:cs typeface="Times New Roman" panose="02020603050405020304" pitchFamily="18" charset="0"/>
              </a:rPr>
              <a:t>Virginia Lemire: Commons</a:t>
            </a:r>
          </a:p>
          <a:p>
            <a:r>
              <a:rPr lang="en-US" sz="1600" dirty="0">
                <a:ea typeface="MS Mincho" panose="02020609040205080304" pitchFamily="49" charset="-128"/>
                <a:cs typeface="Times New Roman" panose="02020603050405020304" pitchFamily="18" charset="0"/>
              </a:rPr>
              <a:t>Robin Wilkerson:  Common Grounds</a:t>
            </a:r>
          </a:p>
          <a:p>
            <a:r>
              <a:rPr lang="en-US" sz="1600" dirty="0">
                <a:ea typeface="MS Mincho" panose="02020609040205080304" pitchFamily="49" charset="-128"/>
                <a:cs typeface="Times New Roman" panose="02020603050405020304" pitchFamily="18" charset="0"/>
              </a:rPr>
              <a:t>Kathryn Walker:  Writing and editing</a:t>
            </a:r>
          </a:p>
          <a:p>
            <a:r>
              <a:rPr lang="en-US" sz="1600" dirty="0">
                <a:ea typeface="MS Mincho" panose="02020609040205080304" pitchFamily="49" charset="-128"/>
                <a:cs typeface="Times New Roman" panose="02020603050405020304" pitchFamily="18" charset="0"/>
              </a:rPr>
              <a:t>Alan </a:t>
            </a:r>
            <a:r>
              <a:rPr lang="en-US" sz="1600" dirty="0" err="1">
                <a:ea typeface="MS Mincho" panose="02020609040205080304" pitchFamily="49" charset="-128"/>
                <a:cs typeface="Times New Roman" panose="02020603050405020304" pitchFamily="18" charset="0"/>
              </a:rPr>
              <a:t>Sliski</a:t>
            </a:r>
            <a:r>
              <a:rPr lang="en-US" sz="1600" dirty="0">
                <a:ea typeface="MS Mincho" panose="02020609040205080304" pitchFamily="49" charset="-128"/>
                <a:cs typeface="Times New Roman" panose="02020603050405020304" pitchFamily="18" charset="0"/>
              </a:rPr>
              <a:t>:  Technical expert and Dark Skies advocate</a:t>
            </a:r>
          </a:p>
          <a:p>
            <a:r>
              <a:rPr lang="en-US" sz="1600" dirty="0">
                <a:ea typeface="MS Mincho" panose="02020609040205080304" pitchFamily="49" charset="-128"/>
                <a:cs typeface="Times New Roman" panose="02020603050405020304" pitchFamily="18" charset="0"/>
              </a:rPr>
              <a:t>Kim Bodnar: Select Board</a:t>
            </a:r>
          </a:p>
        </p:txBody>
      </p:sp>
      <p:pic>
        <p:nvPicPr>
          <p:cNvPr id="8" name="Picture 7" descr="A star trails in the sky&#10;&#10;Description automatically generated">
            <a:extLst>
              <a:ext uri="{FF2B5EF4-FFF2-40B4-BE49-F238E27FC236}">
                <a16:creationId xmlns:a16="http://schemas.microsoft.com/office/drawing/2014/main" id="{59ACD741-3794-C15F-7A5A-2D33AF2D32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411" y="2"/>
            <a:ext cx="6747591" cy="4491783"/>
          </a:xfrm>
          <a:prstGeom prst="rect">
            <a:avLst/>
          </a:prstGeom>
        </p:spPr>
      </p:pic>
      <p:cxnSp>
        <p:nvCxnSpPr>
          <p:cNvPr id="2" name="Straight Connector 1">
            <a:extLst>
              <a:ext uri="{FF2B5EF4-FFF2-40B4-BE49-F238E27FC236}">
                <a16:creationId xmlns:a16="http://schemas.microsoft.com/office/drawing/2014/main" id="{0800F742-1AA5-1096-987D-3E62DF20DAE1}"/>
              </a:ext>
            </a:extLst>
          </p:cNvPr>
          <p:cNvCxnSpPr/>
          <p:nvPr/>
        </p:nvCxnSpPr>
        <p:spPr>
          <a:xfrm>
            <a:off x="741219" y="6488876"/>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52708CC-8757-CDBD-0289-35F2A04A791A}"/>
              </a:ext>
            </a:extLst>
          </p:cNvPr>
          <p:cNvSpPr txBox="1"/>
          <p:nvPr/>
        </p:nvSpPr>
        <p:spPr>
          <a:xfrm>
            <a:off x="2776317" y="6488878"/>
            <a:ext cx="5839933" cy="370743"/>
          </a:xfrm>
          <a:prstGeom prst="rect">
            <a:avLst/>
          </a:prstGeom>
          <a:noFill/>
        </p:spPr>
        <p:txBody>
          <a:bodyPr wrap="square">
            <a:spAutoFit/>
          </a:bodyPr>
          <a:lstStyle/>
          <a:p>
            <a:pPr>
              <a:lnSpc>
                <a:spcPct val="120000"/>
              </a:lnSpc>
            </a:pPr>
            <a:r>
              <a:rPr lang="en-US" sz="1600" i="1" dirty="0">
                <a:solidFill>
                  <a:schemeClr val="tx1">
                    <a:lumMod val="85000"/>
                    <a:lumOff val="15000"/>
                  </a:schemeClr>
                </a:solidFill>
                <a:latin typeface="Aptos" panose="020B0004020202020204" pitchFamily="34" charset="0"/>
                <a:ea typeface="Aptos" panose="020B0004020202020204" pitchFamily="34" charset="0"/>
                <a:cs typeface="Times New Roman" panose="02020603050405020304" pitchFamily="18" charset="0"/>
              </a:rPr>
              <a:t>If I cannot move heaven, I will raise hell.  (Virgil, Aeneid)</a:t>
            </a:r>
            <a:endParaRPr lang="en-US" sz="1600" i="1" kern="100" dirty="0">
              <a:solidFill>
                <a:schemeClr val="tx1">
                  <a:lumMod val="85000"/>
                  <a:lumOff val="15000"/>
                </a:schemeClr>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02152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8612C-E9D6-58B5-ED41-54255392A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42226-549C-15AC-6559-4C9BD6E78788}"/>
              </a:ext>
            </a:extLst>
          </p:cNvPr>
          <p:cNvSpPr>
            <a:spLocks noGrp="1"/>
          </p:cNvSpPr>
          <p:nvPr>
            <p:ph type="title"/>
          </p:nvPr>
        </p:nvSpPr>
        <p:spPr>
          <a:xfrm>
            <a:off x="-266700" y="0"/>
            <a:ext cx="12458700" cy="733013"/>
          </a:xfrm>
          <a:solidFill>
            <a:schemeClr val="bg2"/>
          </a:solidFill>
        </p:spPr>
        <p:txBody>
          <a:bodyPr>
            <a:normAutofit/>
          </a:bodyPr>
          <a:lstStyle/>
          <a:p>
            <a:pPr algn="ctr"/>
            <a:r>
              <a:rPr lang="en-US" sz="4000" dirty="0">
                <a:solidFill>
                  <a:schemeClr val="accent1">
                    <a:lumMod val="50000"/>
                  </a:schemeClr>
                </a:solidFill>
                <a:latin typeface="+mn-lt"/>
              </a:rPr>
              <a:t>Dark Skies friendly lighting</a:t>
            </a:r>
          </a:p>
        </p:txBody>
      </p:sp>
      <p:sp>
        <p:nvSpPr>
          <p:cNvPr id="4" name="Content Placeholder 3">
            <a:extLst>
              <a:ext uri="{FF2B5EF4-FFF2-40B4-BE49-F238E27FC236}">
                <a16:creationId xmlns:a16="http://schemas.microsoft.com/office/drawing/2014/main" id="{6E8E1962-77B9-22FA-B75F-108CD6D3EF60}"/>
              </a:ext>
            </a:extLst>
          </p:cNvPr>
          <p:cNvSpPr>
            <a:spLocks noGrp="1"/>
          </p:cNvSpPr>
          <p:nvPr>
            <p:ph idx="1"/>
          </p:nvPr>
        </p:nvSpPr>
        <p:spPr>
          <a:xfrm>
            <a:off x="387928" y="886265"/>
            <a:ext cx="10882745" cy="5768357"/>
          </a:xfrm>
        </p:spPr>
        <p:txBody>
          <a:bodyPr>
            <a:normAutofit fontScale="92500" lnSpcReduction="10000"/>
          </a:bodyPr>
          <a:lstStyle/>
          <a:p>
            <a:pPr>
              <a:buFont typeface="Arial" panose="020B0604020202020204" pitchFamily="34" charset="0"/>
              <a:buChar char="•"/>
            </a:pPr>
            <a:endParaRPr lang="en-US" sz="1800" dirty="0">
              <a:solidFill>
                <a:srgbClr val="333333"/>
              </a:solidFill>
              <a:latin typeface="Helvetica" pitchFamily="2" charset="0"/>
            </a:endParaRPr>
          </a:p>
          <a:p>
            <a:pPr algn="l"/>
            <a:r>
              <a:rPr lang="en-US" sz="1800" dirty="0">
                <a:solidFill>
                  <a:srgbClr val="333333"/>
                </a:solidFill>
                <a:latin typeface="Helvetica" pitchFamily="2" charset="0"/>
              </a:rPr>
              <a:t>Design Lights Consortium (DLC)'s Luna project for dark-sky-friendly lighting:</a:t>
            </a:r>
          </a:p>
          <a:p>
            <a:pPr marL="0" indent="0">
              <a:buNone/>
            </a:pPr>
            <a:r>
              <a:rPr lang="en-US" sz="1800" dirty="0">
                <a:solidFill>
                  <a:srgbClr val="333333"/>
                </a:solidFill>
                <a:latin typeface="Helvetica" pitchFamily="2" charset="0"/>
                <a:hlinkClick r:id="rId3"/>
              </a:rPr>
              <a:t>https://designlights.org/our-work/luna/</a:t>
            </a:r>
            <a:r>
              <a:rPr lang="en-US" sz="1800" dirty="0">
                <a:solidFill>
                  <a:srgbClr val="333333"/>
                </a:solidFill>
                <a:latin typeface="Helvetica" pitchFamily="2" charset="0"/>
              </a:rPr>
              <a:t> </a:t>
            </a:r>
          </a:p>
          <a:p>
            <a:pPr marL="0" indent="0">
              <a:buNone/>
            </a:pPr>
            <a:endParaRPr lang="en-US" sz="1800" dirty="0">
              <a:solidFill>
                <a:srgbClr val="333333"/>
              </a:solidFill>
              <a:latin typeface="Helvetica" pitchFamily="2" charset="0"/>
            </a:endParaRPr>
          </a:p>
          <a:p>
            <a:pPr algn="l"/>
            <a:r>
              <a:rPr lang="en-US" sz="1800" dirty="0">
                <a:solidFill>
                  <a:srgbClr val="333333"/>
                </a:solidFill>
                <a:latin typeface="Helvetica" pitchFamily="2" charset="0"/>
              </a:rPr>
              <a:t>Qualified Products List (QPL).  DLC lists all the products that meet their specs and that manufacturers have paid them to list.  You can search on many criteria to select a light fixture that meets your specific application.   Check boxes for “LUNA Technical Requirement”, ”</a:t>
            </a:r>
          </a:p>
          <a:p>
            <a:pPr marL="0" indent="0">
              <a:buNone/>
            </a:pPr>
            <a:r>
              <a:rPr lang="en-US" sz="1800" dirty="0">
                <a:solidFill>
                  <a:srgbClr val="333333"/>
                </a:solidFill>
                <a:latin typeface="Helvetica" pitchFamily="2" charset="0"/>
                <a:hlinkClick r:id="rId4"/>
              </a:rPr>
              <a:t>https://qpl.designlights.org/qpl/solid-state-lighting</a:t>
            </a:r>
            <a:endParaRPr lang="en-US" sz="1800" dirty="0">
              <a:solidFill>
                <a:srgbClr val="333333"/>
              </a:solidFill>
              <a:latin typeface="Helvetica" pitchFamily="2" charset="0"/>
            </a:endParaRPr>
          </a:p>
          <a:p>
            <a:pPr marL="0" indent="0">
              <a:buNone/>
            </a:pPr>
            <a:endParaRPr lang="en-US" sz="1800" dirty="0">
              <a:solidFill>
                <a:srgbClr val="333333"/>
              </a:solidFill>
              <a:latin typeface="Helvetica" pitchFamily="2" charset="0"/>
            </a:endParaRPr>
          </a:p>
          <a:p>
            <a:r>
              <a:rPr lang="en-US" sz="1800" dirty="0">
                <a:solidFill>
                  <a:srgbClr val="333333"/>
                </a:solidFill>
                <a:latin typeface="Helvetica" pitchFamily="2" charset="0"/>
              </a:rPr>
              <a:t>Comprehensive database designed for professionals (Not easy to use for consumers but very useful)</a:t>
            </a:r>
          </a:p>
          <a:p>
            <a:pPr marL="0" indent="0">
              <a:buNone/>
            </a:pPr>
            <a:r>
              <a:rPr lang="en-US" sz="1800" dirty="0">
                <a:latin typeface="Helvetica" pitchFamily="2" charset="0"/>
                <a:hlinkClick r:id="rId5"/>
              </a:rPr>
              <a:t>https://designlights.org/our-work/luna/technical-requirements/luna-v1-0/</a:t>
            </a:r>
            <a:endParaRPr lang="en-US" sz="1800" dirty="0">
              <a:latin typeface="Helvetica" pitchFamily="2" charset="0"/>
            </a:endParaRPr>
          </a:p>
          <a:p>
            <a:pPr marL="0" indent="0">
              <a:buNone/>
            </a:pPr>
            <a:endParaRPr lang="en-US" sz="1800" dirty="0">
              <a:solidFill>
                <a:srgbClr val="333333"/>
              </a:solidFill>
              <a:latin typeface="Helvetica" pitchFamily="2" charset="0"/>
            </a:endParaRPr>
          </a:p>
          <a:p>
            <a:r>
              <a:rPr lang="en-US" sz="1800" dirty="0">
                <a:solidFill>
                  <a:srgbClr val="333333"/>
                </a:solidFill>
                <a:latin typeface="Helvetica" pitchFamily="2" charset="0"/>
              </a:rPr>
              <a:t>For light bulbs where you can  can select products with specific color temperature values.</a:t>
            </a:r>
          </a:p>
          <a:p>
            <a:pPr marL="0" indent="0">
              <a:buNone/>
            </a:pPr>
            <a:r>
              <a:rPr lang="en-US" sz="1800" dirty="0">
                <a:latin typeface="Helvetica" pitchFamily="2" charset="0"/>
                <a:hlinkClick r:id="rId6"/>
              </a:rPr>
              <a:t>www.1000bulbs.com</a:t>
            </a:r>
            <a:r>
              <a:rPr lang="en-US" sz="1800" dirty="0">
                <a:solidFill>
                  <a:srgbClr val="333333"/>
                </a:solidFill>
                <a:latin typeface="Helvetica" pitchFamily="2" charset="0"/>
              </a:rPr>
              <a:t>. </a:t>
            </a:r>
          </a:p>
          <a:p>
            <a:pPr marL="0" indent="0">
              <a:buNone/>
            </a:pPr>
            <a:endParaRPr lang="en-US" sz="1800" dirty="0">
              <a:solidFill>
                <a:srgbClr val="333333"/>
              </a:solidFill>
              <a:latin typeface="Helvetica" pitchFamily="2" charset="0"/>
            </a:endParaRPr>
          </a:p>
          <a:p>
            <a:pPr marL="0" indent="0">
              <a:buNone/>
            </a:pPr>
            <a:r>
              <a:rPr lang="en-US" sz="1800" dirty="0">
                <a:solidFill>
                  <a:srgbClr val="333333"/>
                </a:solidFill>
                <a:latin typeface="Helvetica" pitchFamily="2" charset="0"/>
              </a:rPr>
              <a:t>White paper showing how to design lighting that minimizes light pollution. </a:t>
            </a:r>
          </a:p>
          <a:p>
            <a:pPr algn="l"/>
            <a:r>
              <a:rPr lang="en-US" sz="1800" dirty="0">
                <a:solidFill>
                  <a:srgbClr val="333333"/>
                </a:solidFill>
                <a:latin typeface="Helvetica" pitchFamily="2" charset="0"/>
                <a:hlinkClick r:id="rId7"/>
              </a:rPr>
              <a:t>https://designlights.org/resources/reports/choosing-both-energy-efficiency-and-light-pollution-mitigation-for-commercial-outdoor-lighting/</a:t>
            </a:r>
            <a:endParaRPr lang="en-US" sz="1800" dirty="0">
              <a:solidFill>
                <a:srgbClr val="333333"/>
              </a:solidFill>
              <a:latin typeface="Helvetica" pitchFamily="2" charset="0"/>
            </a:endParaRPr>
          </a:p>
          <a:p>
            <a:pPr marL="0" indent="0">
              <a:buNone/>
            </a:pPr>
            <a:endParaRPr lang="en-US" sz="1800" dirty="0">
              <a:solidFill>
                <a:srgbClr val="333333"/>
              </a:solidFill>
              <a:latin typeface="Helvetica" pitchFamily="2" charset="0"/>
            </a:endParaRPr>
          </a:p>
        </p:txBody>
      </p:sp>
      <p:sp>
        <p:nvSpPr>
          <p:cNvPr id="6" name="TextBox 5">
            <a:extLst>
              <a:ext uri="{FF2B5EF4-FFF2-40B4-BE49-F238E27FC236}">
                <a16:creationId xmlns:a16="http://schemas.microsoft.com/office/drawing/2014/main" id="{E5B58629-20AE-6FE1-4CFE-6C7D236B667F}"/>
              </a:ext>
            </a:extLst>
          </p:cNvPr>
          <p:cNvSpPr txBox="1"/>
          <p:nvPr/>
        </p:nvSpPr>
        <p:spPr>
          <a:xfrm>
            <a:off x="6096002" y="6487847"/>
            <a:ext cx="7680781" cy="333553"/>
          </a:xfrm>
          <a:prstGeom prst="rect">
            <a:avLst/>
          </a:prstGeom>
          <a:noFill/>
        </p:spPr>
        <p:txBody>
          <a:bodyPr wrap="square">
            <a:spAutoFit/>
          </a:bodyPr>
          <a:lstStyle/>
          <a:p>
            <a:pPr>
              <a:lnSpc>
                <a:spcPct val="120000"/>
              </a:lnSpc>
            </a:pPr>
            <a:r>
              <a:rPr lang="en-US" sz="1400" i="1" dirty="0" err="1">
                <a:solidFill>
                  <a:schemeClr val="tx1">
                    <a:lumMod val="50000"/>
                    <a:lumOff val="50000"/>
                  </a:schemeClr>
                </a:solidFill>
              </a:rPr>
              <a:t>Macte</a:t>
            </a:r>
            <a:r>
              <a:rPr lang="en-US" sz="1400" i="1" dirty="0">
                <a:solidFill>
                  <a:schemeClr val="tx1">
                    <a:lumMod val="50000"/>
                    <a:lumOff val="50000"/>
                  </a:schemeClr>
                </a:solidFill>
              </a:rPr>
              <a:t> </a:t>
            </a:r>
            <a:r>
              <a:rPr lang="en-US" sz="1400" i="1" dirty="0" err="1">
                <a:solidFill>
                  <a:schemeClr val="tx1">
                    <a:lumMod val="50000"/>
                    <a:lumOff val="50000"/>
                  </a:schemeClr>
                </a:solidFill>
              </a:rPr>
              <a:t>virtute</a:t>
            </a:r>
            <a:r>
              <a:rPr lang="en-US" sz="1400" i="1" dirty="0">
                <a:solidFill>
                  <a:schemeClr val="tx1">
                    <a:lumMod val="50000"/>
                    <a:lumOff val="50000"/>
                  </a:schemeClr>
                </a:solidFill>
              </a:rPr>
              <a:t>, sic </a:t>
            </a:r>
            <a:r>
              <a:rPr lang="en-US" sz="1400" i="1" dirty="0" err="1">
                <a:solidFill>
                  <a:schemeClr val="tx1">
                    <a:lumMod val="50000"/>
                    <a:lumOff val="50000"/>
                  </a:schemeClr>
                </a:solidFill>
              </a:rPr>
              <a:t>itur</a:t>
            </a:r>
            <a:r>
              <a:rPr lang="en-US" sz="1400" i="1" dirty="0">
                <a:solidFill>
                  <a:schemeClr val="tx1">
                    <a:lumMod val="50000"/>
                    <a:lumOff val="50000"/>
                  </a:schemeClr>
                </a:solidFill>
              </a:rPr>
              <a:t> ad astra.  Excellence is the way to the stars. (Virgil, Aeneid)</a:t>
            </a:r>
          </a:p>
        </p:txBody>
      </p:sp>
    </p:spTree>
    <p:extLst>
      <p:ext uri="{BB962C8B-B14F-4D97-AF65-F5344CB8AC3E}">
        <p14:creationId xmlns:p14="http://schemas.microsoft.com/office/powerpoint/2010/main" val="722895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0330-61D0-712A-8A37-D8B8062B5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363C6-99D0-15B8-4128-BA2C7E9CF77B}"/>
              </a:ext>
            </a:extLst>
          </p:cNvPr>
          <p:cNvSpPr>
            <a:spLocks noGrp="1"/>
          </p:cNvSpPr>
          <p:nvPr>
            <p:ph type="title"/>
          </p:nvPr>
        </p:nvSpPr>
        <p:spPr>
          <a:xfrm>
            <a:off x="-266700" y="0"/>
            <a:ext cx="12458700" cy="733013"/>
          </a:xfrm>
          <a:solidFill>
            <a:schemeClr val="bg2"/>
          </a:solidFill>
        </p:spPr>
        <p:txBody>
          <a:bodyPr>
            <a:normAutofit/>
          </a:bodyPr>
          <a:lstStyle/>
          <a:p>
            <a:pPr algn="ctr"/>
            <a:r>
              <a:rPr lang="en-US" sz="4000" dirty="0">
                <a:solidFill>
                  <a:schemeClr val="accent1">
                    <a:lumMod val="50000"/>
                  </a:schemeClr>
                </a:solidFill>
                <a:latin typeface="+mn-lt"/>
              </a:rPr>
              <a:t>Video to watch</a:t>
            </a:r>
          </a:p>
        </p:txBody>
      </p:sp>
      <p:sp>
        <p:nvSpPr>
          <p:cNvPr id="4" name="Content Placeholder 3">
            <a:extLst>
              <a:ext uri="{FF2B5EF4-FFF2-40B4-BE49-F238E27FC236}">
                <a16:creationId xmlns:a16="http://schemas.microsoft.com/office/drawing/2014/main" id="{0A80070B-24BE-D8E8-1BA0-7B0AE49A00AB}"/>
              </a:ext>
            </a:extLst>
          </p:cNvPr>
          <p:cNvSpPr>
            <a:spLocks noGrp="1"/>
          </p:cNvSpPr>
          <p:nvPr>
            <p:ph idx="1"/>
          </p:nvPr>
        </p:nvSpPr>
        <p:spPr>
          <a:xfrm>
            <a:off x="387928" y="886265"/>
            <a:ext cx="10882745" cy="5768357"/>
          </a:xfrm>
        </p:spPr>
        <p:txBody>
          <a:bodyPr>
            <a:normAutofit/>
          </a:bodyPr>
          <a:lstStyle/>
          <a:p>
            <a:pPr>
              <a:buFont typeface="Arial" panose="020B0604020202020204" pitchFamily="34" charset="0"/>
              <a:buChar char="•"/>
            </a:pPr>
            <a:endParaRPr lang="en-US" sz="1800" dirty="0">
              <a:solidFill>
                <a:srgbClr val="333333"/>
              </a:solidFill>
              <a:latin typeface="Helvetica" pitchFamily="2" charset="0"/>
            </a:endParaRPr>
          </a:p>
          <a:p>
            <a:pPr marL="0" indent="0">
              <a:buNone/>
            </a:pPr>
            <a:r>
              <a:rPr lang="en-US" sz="1800" u="sng" dirty="0">
                <a:latin typeface="Helvetica" pitchFamily="2" charset="0"/>
                <a:hlinkClick r:id="rId3">
                  <a:extLst>
                    <a:ext uri="{A12FA001-AC4F-418D-AE19-62706E023703}">
                      <ahyp:hlinkClr xmlns:ahyp="http://schemas.microsoft.com/office/drawing/2018/hyperlinkcolor" val="tx"/>
                    </a:ext>
                  </a:extLst>
                </a:hlinkClick>
              </a:rPr>
              <a:t>Presentations from James Lowenthal, Smith College</a:t>
            </a:r>
          </a:p>
          <a:p>
            <a:pPr marL="0" indent="0">
              <a:buNone/>
            </a:pPr>
            <a:r>
              <a:rPr lang="en-US" sz="1800" dirty="0">
                <a:solidFill>
                  <a:srgbClr val="0563C1"/>
                </a:solidFill>
                <a:latin typeface="Helvetica" pitchFamily="2" charset="0"/>
                <a:hlinkClick r:id="rId3">
                  <a:extLst>
                    <a:ext uri="{A12FA001-AC4F-418D-AE19-62706E023703}">
                      <ahyp:hlinkClr xmlns:ahyp="http://schemas.microsoft.com/office/drawing/2018/hyperlinkcolor" val="tx"/>
                    </a:ext>
                  </a:extLst>
                </a:hlinkClick>
              </a:rPr>
              <a:t>https://www.youtube.com/watch?v=MlHp-B0DTMw</a:t>
            </a:r>
            <a:endParaRPr lang="en-US" sz="1800" dirty="0">
              <a:solidFill>
                <a:srgbClr val="333333"/>
              </a:solidFill>
              <a:latin typeface="Helvetica" pitchFamily="2" charset="0"/>
            </a:endParaRPr>
          </a:p>
          <a:p>
            <a:pPr marL="0" indent="0">
              <a:buNone/>
            </a:pPr>
            <a:r>
              <a:rPr lang="en-US" sz="1800" dirty="0">
                <a:solidFill>
                  <a:srgbClr val="333333"/>
                </a:solidFill>
                <a:latin typeface="Helvetica" pitchFamily="2" charset="0"/>
                <a:hlinkClick r:id="rId4"/>
              </a:rPr>
              <a:t>https://www.youtube.com/watch?v=k_mZignBh6c</a:t>
            </a:r>
            <a:endParaRPr lang="en-US" sz="1800" dirty="0">
              <a:solidFill>
                <a:srgbClr val="333333"/>
              </a:solidFill>
              <a:latin typeface="Helvetica" pitchFamily="2" charset="0"/>
            </a:endParaRPr>
          </a:p>
          <a:p>
            <a:pPr marL="0" indent="0">
              <a:buNone/>
            </a:pPr>
            <a:r>
              <a:rPr lang="en-US" sz="1800" dirty="0">
                <a:solidFill>
                  <a:srgbClr val="333333"/>
                </a:solidFill>
                <a:latin typeface="Helvetica" pitchFamily="2" charset="0"/>
                <a:hlinkClick r:id="rId5"/>
              </a:rPr>
              <a:t>https://www.youtube.com/watch?v=bfQaGg8abeo</a:t>
            </a:r>
            <a:endParaRPr lang="en-US" sz="1800" dirty="0">
              <a:solidFill>
                <a:srgbClr val="333333"/>
              </a:solidFill>
              <a:latin typeface="Helvetica" pitchFamily="2" charset="0"/>
            </a:endParaRPr>
          </a:p>
          <a:p>
            <a:pPr marL="0" indent="0">
              <a:buNone/>
            </a:pPr>
            <a:endParaRPr lang="en-US" sz="1800" dirty="0">
              <a:solidFill>
                <a:srgbClr val="333333"/>
              </a:solidFill>
              <a:latin typeface="Helvetica" pitchFamily="2" charset="0"/>
            </a:endParaRPr>
          </a:p>
          <a:p>
            <a:pPr marL="0" indent="0">
              <a:buNone/>
            </a:pPr>
            <a:endParaRPr lang="en-US" sz="1800" dirty="0">
              <a:solidFill>
                <a:srgbClr val="333333"/>
              </a:solidFill>
              <a:latin typeface="Helvetica" pitchFamily="2" charset="0"/>
            </a:endParaRPr>
          </a:p>
          <a:p>
            <a:pPr marL="0" indent="0">
              <a:buNone/>
            </a:pPr>
            <a:r>
              <a:rPr lang="en-US" sz="1800" u="sng" dirty="0">
                <a:solidFill>
                  <a:srgbClr val="333333"/>
                </a:solidFill>
                <a:latin typeface="Helvetica" pitchFamily="2" charset="0"/>
              </a:rPr>
              <a:t>Presentation from Tim Brothers</a:t>
            </a:r>
          </a:p>
          <a:p>
            <a:pPr marL="0" indent="0">
              <a:buNone/>
            </a:pPr>
            <a:r>
              <a:rPr lang="en-US" sz="1800" dirty="0">
                <a:solidFill>
                  <a:srgbClr val="333333"/>
                </a:solidFill>
                <a:latin typeface="Helvetica" pitchFamily="2" charset="0"/>
                <a:hlinkClick r:id="rId6"/>
              </a:rPr>
              <a:t>https://www.youtube.com/watch?v=R8HKaye8Uog</a:t>
            </a:r>
            <a:endParaRPr lang="en-US" sz="1800" dirty="0">
              <a:solidFill>
                <a:srgbClr val="333333"/>
              </a:solidFill>
              <a:latin typeface="Helvetica" pitchFamily="2" charset="0"/>
            </a:endParaRPr>
          </a:p>
          <a:p>
            <a:pPr marL="0" indent="0">
              <a:buNone/>
            </a:pPr>
            <a:endParaRPr lang="en-US" sz="1800" dirty="0">
              <a:solidFill>
                <a:srgbClr val="333333"/>
              </a:solidFill>
              <a:latin typeface="Helvetica" pitchFamily="2" charset="0"/>
            </a:endParaRPr>
          </a:p>
          <a:p>
            <a:pPr marL="0" indent="0">
              <a:buNone/>
            </a:pPr>
            <a:r>
              <a:rPr lang="en-US" sz="1800" dirty="0">
                <a:solidFill>
                  <a:srgbClr val="333333"/>
                </a:solidFill>
                <a:latin typeface="Helvetica" pitchFamily="2" charset="0"/>
              </a:rPr>
              <a:t>Contact the Lincoln Dark Skies Committee: </a:t>
            </a:r>
          </a:p>
          <a:p>
            <a:pPr marL="0" indent="0">
              <a:buNone/>
            </a:pPr>
            <a:r>
              <a:rPr lang="en-US" sz="1800" dirty="0">
                <a:solidFill>
                  <a:srgbClr val="333333"/>
                </a:solidFill>
                <a:latin typeface="Helvetica" pitchFamily="2" charset="0"/>
              </a:rPr>
              <a:t>craig Nicholson </a:t>
            </a:r>
            <a:r>
              <a:rPr lang="en-US" sz="1800" dirty="0">
                <a:solidFill>
                  <a:srgbClr val="333333"/>
                </a:solidFill>
                <a:latin typeface="Helvetica" pitchFamily="2" charset="0"/>
                <a:hlinkClick r:id="rId7"/>
              </a:rPr>
              <a:t>NicholsonC@lincolntown.org</a:t>
            </a:r>
            <a:endParaRPr lang="en-US" sz="1800" dirty="0">
              <a:solidFill>
                <a:srgbClr val="333333"/>
              </a:solidFill>
              <a:latin typeface="Helvetica" pitchFamily="2" charset="0"/>
            </a:endParaRPr>
          </a:p>
          <a:p>
            <a:pPr marL="0" indent="0">
              <a:buNone/>
            </a:pPr>
            <a:endParaRPr lang="en-US" sz="1800" dirty="0">
              <a:solidFill>
                <a:srgbClr val="333333"/>
              </a:solidFill>
              <a:latin typeface="Helvetica" pitchFamily="2" charset="0"/>
            </a:endParaRPr>
          </a:p>
        </p:txBody>
      </p:sp>
      <p:sp>
        <p:nvSpPr>
          <p:cNvPr id="6" name="TextBox 5">
            <a:extLst>
              <a:ext uri="{FF2B5EF4-FFF2-40B4-BE49-F238E27FC236}">
                <a16:creationId xmlns:a16="http://schemas.microsoft.com/office/drawing/2014/main" id="{5E44B521-1A22-2AFA-B234-38BE496022A4}"/>
              </a:ext>
            </a:extLst>
          </p:cNvPr>
          <p:cNvSpPr txBox="1"/>
          <p:nvPr/>
        </p:nvSpPr>
        <p:spPr>
          <a:xfrm>
            <a:off x="6096002" y="6487847"/>
            <a:ext cx="7680781" cy="333553"/>
          </a:xfrm>
          <a:prstGeom prst="rect">
            <a:avLst/>
          </a:prstGeom>
          <a:noFill/>
        </p:spPr>
        <p:txBody>
          <a:bodyPr wrap="square">
            <a:spAutoFit/>
          </a:bodyPr>
          <a:lstStyle/>
          <a:p>
            <a:pPr>
              <a:lnSpc>
                <a:spcPct val="120000"/>
              </a:lnSpc>
            </a:pPr>
            <a:r>
              <a:rPr lang="en-US" sz="1400" i="1" dirty="0" err="1">
                <a:solidFill>
                  <a:schemeClr val="tx1">
                    <a:lumMod val="50000"/>
                    <a:lumOff val="50000"/>
                  </a:schemeClr>
                </a:solidFill>
              </a:rPr>
              <a:t>Macte</a:t>
            </a:r>
            <a:r>
              <a:rPr lang="en-US" sz="1400" i="1" dirty="0">
                <a:solidFill>
                  <a:schemeClr val="tx1">
                    <a:lumMod val="50000"/>
                    <a:lumOff val="50000"/>
                  </a:schemeClr>
                </a:solidFill>
              </a:rPr>
              <a:t> </a:t>
            </a:r>
            <a:r>
              <a:rPr lang="en-US" sz="1400" i="1" dirty="0" err="1">
                <a:solidFill>
                  <a:schemeClr val="tx1">
                    <a:lumMod val="50000"/>
                    <a:lumOff val="50000"/>
                  </a:schemeClr>
                </a:solidFill>
              </a:rPr>
              <a:t>virtute</a:t>
            </a:r>
            <a:r>
              <a:rPr lang="en-US" sz="1400" i="1" dirty="0">
                <a:solidFill>
                  <a:schemeClr val="tx1">
                    <a:lumMod val="50000"/>
                    <a:lumOff val="50000"/>
                  </a:schemeClr>
                </a:solidFill>
              </a:rPr>
              <a:t>, sic </a:t>
            </a:r>
            <a:r>
              <a:rPr lang="en-US" sz="1400" i="1" dirty="0" err="1">
                <a:solidFill>
                  <a:schemeClr val="tx1">
                    <a:lumMod val="50000"/>
                    <a:lumOff val="50000"/>
                  </a:schemeClr>
                </a:solidFill>
              </a:rPr>
              <a:t>itur</a:t>
            </a:r>
            <a:r>
              <a:rPr lang="en-US" sz="1400" i="1" dirty="0">
                <a:solidFill>
                  <a:schemeClr val="tx1">
                    <a:lumMod val="50000"/>
                    <a:lumOff val="50000"/>
                  </a:schemeClr>
                </a:solidFill>
              </a:rPr>
              <a:t> ad astra.  Excellence is the way to the stars. (Virgil, Aeneid)</a:t>
            </a:r>
          </a:p>
        </p:txBody>
      </p:sp>
    </p:spTree>
    <p:extLst>
      <p:ext uri="{BB962C8B-B14F-4D97-AF65-F5344CB8AC3E}">
        <p14:creationId xmlns:p14="http://schemas.microsoft.com/office/powerpoint/2010/main" val="233887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33013"/>
          </a:xfrm>
          <a:solidFill>
            <a:schemeClr val="bg2"/>
          </a:solidFill>
        </p:spPr>
        <p:txBody>
          <a:bodyPr>
            <a:normAutofit/>
          </a:bodyPr>
          <a:lstStyle/>
          <a:p>
            <a:pPr algn="ctr"/>
            <a:r>
              <a:rPr lang="en-US" sz="4000" dirty="0">
                <a:solidFill>
                  <a:schemeClr val="accent1">
                    <a:lumMod val="50000"/>
                  </a:schemeClr>
                </a:solidFill>
                <a:latin typeface="+mn-lt"/>
              </a:rPr>
              <a:t>Dark Skies mission</a:t>
            </a:r>
          </a:p>
        </p:txBody>
      </p:sp>
      <p:sp>
        <p:nvSpPr>
          <p:cNvPr id="4" name="Content Placeholder 3">
            <a:extLst>
              <a:ext uri="{FF2B5EF4-FFF2-40B4-BE49-F238E27FC236}">
                <a16:creationId xmlns:a16="http://schemas.microsoft.com/office/drawing/2014/main" id="{C60D0667-EE4B-07D1-6873-4F4E726037A9}"/>
              </a:ext>
            </a:extLst>
          </p:cNvPr>
          <p:cNvSpPr>
            <a:spLocks noGrp="1"/>
          </p:cNvSpPr>
          <p:nvPr>
            <p:ph idx="1"/>
          </p:nvPr>
        </p:nvSpPr>
        <p:spPr>
          <a:xfrm>
            <a:off x="706582" y="1056626"/>
            <a:ext cx="10515600" cy="4711732"/>
          </a:xfrm>
        </p:spPr>
        <p:txBody>
          <a:bodyPr>
            <a:normAutofit/>
          </a:bodyPr>
          <a:lstStyle/>
          <a:p>
            <a:pPr marL="0" indent="0">
              <a:spcBef>
                <a:spcPts val="0"/>
              </a:spcBef>
              <a:buNone/>
            </a:pPr>
            <a:r>
              <a:rPr lang="en-US" sz="2000" kern="100" dirty="0">
                <a:latin typeface="Aptos" panose="020B0004020202020204" pitchFamily="34" charset="0"/>
                <a:ea typeface="Aptos" panose="020B0004020202020204" pitchFamily="34" charset="0"/>
                <a:cs typeface="Times New Roman" panose="02020603050405020304" pitchFamily="18" charset="0"/>
              </a:rPr>
              <a:t>	Honoring its history as a rural, by-right farming community and its legacy of leadership in land conservation, Lincoln seeks through education and practice to further protect the natural environment by better understanding and mitigating the adverse effects of excessive artificial light on the natural world and its nocturnal wildlife. </a:t>
            </a:r>
          </a:p>
          <a:p>
            <a:pPr marL="0" indent="0">
              <a:spcBef>
                <a:spcPts val="0"/>
              </a:spcBef>
              <a:buNone/>
            </a:pP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en-US" sz="2000" kern="100" dirty="0">
                <a:latin typeface="Aptos" panose="020B0004020202020204" pitchFamily="34" charset="0"/>
                <a:ea typeface="Aptos" panose="020B0004020202020204" pitchFamily="34" charset="0"/>
                <a:cs typeface="Times New Roman" panose="02020603050405020304" pitchFamily="18" charset="0"/>
              </a:rPr>
              <a:t>	Drawing upon both scientific research and the lived experience as a mixed suburban/agricultural community, the Town aspires to be a municipal leader in embracing the principles of the Dark Sky initiative by using a commonsense approach to preserving and protecting the night sky ambience that enhances the general well-being of residents as well as Lincoln’s nocturnal wildlife. Adopting current best practices of exterior lighting will only amplify the Town’s commitment to maintaining a more natural, sustainable environment in which all inhabitants including flora and fauna may thrive. </a:t>
            </a:r>
          </a:p>
        </p:txBody>
      </p:sp>
      <p:sp>
        <p:nvSpPr>
          <p:cNvPr id="6" name="TextBox 5">
            <a:extLst>
              <a:ext uri="{FF2B5EF4-FFF2-40B4-BE49-F238E27FC236}">
                <a16:creationId xmlns:a16="http://schemas.microsoft.com/office/drawing/2014/main" id="{4E9A592B-80F6-B037-67ED-CAB48C327722}"/>
              </a:ext>
            </a:extLst>
          </p:cNvPr>
          <p:cNvSpPr txBox="1"/>
          <p:nvPr/>
        </p:nvSpPr>
        <p:spPr>
          <a:xfrm>
            <a:off x="11222182" y="5768357"/>
            <a:ext cx="1101436" cy="400110"/>
          </a:xfrm>
          <a:prstGeom prst="rect">
            <a:avLst/>
          </a:prstGeom>
          <a:noFill/>
        </p:spPr>
        <p:txBody>
          <a:bodyPr wrap="square" rtlCol="0">
            <a:spAutoFit/>
          </a:bodyPr>
          <a:lstStyle/>
          <a:p>
            <a:r>
              <a:rPr lang="en-US" sz="1000" dirty="0">
                <a:solidFill>
                  <a:schemeClr val="bg1"/>
                </a:solidFill>
              </a:rPr>
              <a:t>National Geographics</a:t>
            </a:r>
          </a:p>
        </p:txBody>
      </p:sp>
      <p:sp>
        <p:nvSpPr>
          <p:cNvPr id="3" name="TextBox 2">
            <a:extLst>
              <a:ext uri="{FF2B5EF4-FFF2-40B4-BE49-F238E27FC236}">
                <a16:creationId xmlns:a16="http://schemas.microsoft.com/office/drawing/2014/main" id="{CE7E53EC-A8F1-E056-E94C-414B36B0CFE3}"/>
              </a:ext>
            </a:extLst>
          </p:cNvPr>
          <p:cNvSpPr txBox="1"/>
          <p:nvPr/>
        </p:nvSpPr>
        <p:spPr>
          <a:xfrm>
            <a:off x="213097" y="6111007"/>
            <a:ext cx="4849213" cy="738664"/>
          </a:xfrm>
          <a:prstGeom prst="rect">
            <a:avLst/>
          </a:prstGeom>
          <a:noFill/>
        </p:spPr>
        <p:txBody>
          <a:bodyPr wrap="none" rtlCol="0">
            <a:spAutoFit/>
          </a:bodyPr>
          <a:lstStyle/>
          <a:p>
            <a:r>
              <a:rPr lang="en-US" sz="1400" dirty="0"/>
              <a:t>International and MA Dark Sky initiatives </a:t>
            </a:r>
          </a:p>
          <a:p>
            <a:r>
              <a:rPr lang="en-US" sz="1400" dirty="0">
                <a:hlinkClick r:id="rId2"/>
              </a:rPr>
              <a:t>https://darksky.org/</a:t>
            </a:r>
            <a:endParaRPr lang="en-US" sz="1400" dirty="0"/>
          </a:p>
          <a:p>
            <a:r>
              <a:rPr lang="en-US" sz="1400" dirty="0">
                <a:hlinkClick r:id="rId3"/>
              </a:rPr>
              <a:t>https://darkskymass.org/about-us/idas-massachusetts-chapter/</a:t>
            </a:r>
            <a:endParaRPr lang="en-US" sz="1400" dirty="0"/>
          </a:p>
        </p:txBody>
      </p:sp>
    </p:spTree>
    <p:extLst>
      <p:ext uri="{BB962C8B-B14F-4D97-AF65-F5344CB8AC3E}">
        <p14:creationId xmlns:p14="http://schemas.microsoft.com/office/powerpoint/2010/main" val="2555171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37852-26D7-ADD6-ADAC-842DEE75EB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77E5AF-4642-6D1A-03AD-D4ACC9444A21}"/>
              </a:ext>
            </a:extLst>
          </p:cNvPr>
          <p:cNvSpPr>
            <a:spLocks noGrp="1"/>
          </p:cNvSpPr>
          <p:nvPr>
            <p:ph type="title"/>
          </p:nvPr>
        </p:nvSpPr>
        <p:spPr>
          <a:xfrm>
            <a:off x="0" y="-6097"/>
            <a:ext cx="12192000" cy="689533"/>
          </a:xfrm>
          <a:solidFill>
            <a:schemeClr val="bg2"/>
          </a:solidFill>
        </p:spPr>
        <p:txBody>
          <a:bodyPr>
            <a:normAutofit/>
          </a:bodyPr>
          <a:lstStyle/>
          <a:p>
            <a:pPr algn="ctr"/>
            <a:r>
              <a:rPr lang="en-US" sz="4000" dirty="0">
                <a:solidFill>
                  <a:schemeClr val="accent1">
                    <a:lumMod val="50000"/>
                  </a:schemeClr>
                </a:solidFill>
                <a:latin typeface="+mn-lt"/>
              </a:rPr>
              <a:t>Dark Skies purpose</a:t>
            </a:r>
          </a:p>
        </p:txBody>
      </p:sp>
      <p:sp>
        <p:nvSpPr>
          <p:cNvPr id="4" name="Content Placeholder 3">
            <a:extLst>
              <a:ext uri="{FF2B5EF4-FFF2-40B4-BE49-F238E27FC236}">
                <a16:creationId xmlns:a16="http://schemas.microsoft.com/office/drawing/2014/main" id="{8A1DCEBE-FA46-4283-2D3B-C6C09007E5BD}"/>
              </a:ext>
            </a:extLst>
          </p:cNvPr>
          <p:cNvSpPr>
            <a:spLocks noGrp="1"/>
          </p:cNvSpPr>
          <p:nvPr>
            <p:ph idx="1"/>
          </p:nvPr>
        </p:nvSpPr>
        <p:spPr>
          <a:xfrm>
            <a:off x="391391" y="865234"/>
            <a:ext cx="10515600" cy="5615105"/>
          </a:xfrm>
        </p:spPr>
        <p:txBody>
          <a:bodyPr>
            <a:normAutofit lnSpcReduction="10000"/>
          </a:bodyPr>
          <a:lstStyle/>
          <a:p>
            <a:pPr marL="0" indent="0">
              <a:spcBef>
                <a:spcPts val="0"/>
              </a:spcBef>
              <a:buNone/>
            </a:pPr>
            <a:r>
              <a:rPr lang="en-US" sz="1800" kern="100" dirty="0">
                <a:latin typeface="Aptos" panose="020B0004020202020204" pitchFamily="34" charset="0"/>
                <a:ea typeface="Aptos" panose="020B0004020202020204" pitchFamily="34" charset="0"/>
                <a:cs typeface="Times New Roman" panose="02020603050405020304" pitchFamily="18" charset="0"/>
              </a:rPr>
              <a:t>In accordance with our Mission Statement, current and future outdoor lighting systems should be designed, constructed, installed, and maintained to: </a:t>
            </a:r>
          </a:p>
          <a:p>
            <a:pPr marL="0" indent="0">
              <a:spcBef>
                <a:spcPts val="0"/>
              </a:spcBef>
              <a:buNone/>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mj-lt"/>
              <a:buAutoNum type="arabicPeriod"/>
              <a:tabLst>
                <a:tab pos="457200" algn="l"/>
              </a:tabLst>
            </a:pPr>
            <a:r>
              <a:rPr lang="en-US" sz="1800" kern="100" dirty="0">
                <a:latin typeface="Aptos" panose="020B0004020202020204" pitchFamily="34" charset="0"/>
                <a:ea typeface="Aptos" panose="020B0004020202020204" pitchFamily="34" charset="0"/>
                <a:cs typeface="Times New Roman" panose="02020603050405020304" pitchFamily="18" charset="0"/>
              </a:rPr>
              <a:t>Minimize </a:t>
            </a:r>
            <a:r>
              <a:rPr lang="en-US" sz="1800" i="1" kern="100" dirty="0">
                <a:latin typeface="Aptos" panose="020B0004020202020204" pitchFamily="34" charset="0"/>
                <a:ea typeface="Aptos" panose="020B0004020202020204" pitchFamily="34" charset="0"/>
                <a:cs typeface="Times New Roman" panose="02020603050405020304" pitchFamily="18" charset="0"/>
              </a:rPr>
              <a:t>light pollution </a:t>
            </a:r>
            <a:r>
              <a:rPr lang="en-US" sz="1800" kern="100" dirty="0">
                <a:latin typeface="Aptos" panose="020B0004020202020204" pitchFamily="34" charset="0"/>
                <a:ea typeface="Aptos" panose="020B0004020202020204" pitchFamily="34" charset="0"/>
                <a:cs typeface="Times New Roman" panose="02020603050405020304" pitchFamily="18" charset="0"/>
              </a:rPr>
              <a:t>and especially </a:t>
            </a:r>
            <a:r>
              <a:rPr lang="en-US" sz="1800" i="1" kern="100" dirty="0">
                <a:latin typeface="Aptos" panose="020B0004020202020204" pitchFamily="34" charset="0"/>
                <a:ea typeface="Aptos" panose="020B0004020202020204" pitchFamily="34" charset="0"/>
                <a:cs typeface="Times New Roman" panose="02020603050405020304" pitchFamily="18" charset="0"/>
              </a:rPr>
              <a:t>blue light, </a:t>
            </a:r>
            <a:r>
              <a:rPr lang="en-US" sz="1800" kern="100" dirty="0">
                <a:latin typeface="Aptos" panose="020B0004020202020204" pitchFamily="34" charset="0"/>
                <a:ea typeface="Aptos" panose="020B0004020202020204" pitchFamily="34" charset="0"/>
                <a:cs typeface="Times New Roman" panose="02020603050405020304" pitchFamily="18" charset="0"/>
              </a:rPr>
              <a:t>to the greatest extent possible in all outdoor lighting, as it is known to cause negative effects on human health, road visibility, agricultural yields, the well-being of birds that migrate at night as well as all the nocturnal organisms, including pollinators, bats, turtles, fish and amphibians, especially salamanders, frogs and toads. </a:t>
            </a:r>
          </a:p>
          <a:p>
            <a:pPr marL="342900" indent="-342900">
              <a:spcBef>
                <a:spcPts val="0"/>
              </a:spcBef>
              <a:buFont typeface="+mj-lt"/>
              <a:buAutoNum type="arabicPeriod"/>
              <a:tabLst>
                <a:tab pos="457200" algn="l"/>
              </a:tabLs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mj-lt"/>
              <a:buAutoNum type="arabicPeriod"/>
              <a:tabLst>
                <a:tab pos="457200" algn="l"/>
              </a:tabLst>
            </a:pPr>
            <a:r>
              <a:rPr lang="en-US" sz="1800" kern="100" dirty="0">
                <a:latin typeface="Aptos" panose="020B0004020202020204" pitchFamily="34" charset="0"/>
                <a:ea typeface="Aptos" panose="020B0004020202020204" pitchFamily="34" charset="0"/>
                <a:cs typeface="Times New Roman" panose="02020603050405020304" pitchFamily="18" charset="0"/>
              </a:rPr>
              <a:t>Protect residents from unwanted light, or </a:t>
            </a:r>
            <a:r>
              <a:rPr lang="en-US" sz="1800" i="1" kern="100" dirty="0">
                <a:latin typeface="Aptos" panose="020B0004020202020204" pitchFamily="34" charset="0"/>
                <a:ea typeface="Aptos" panose="020B0004020202020204" pitchFamily="34" charset="0"/>
                <a:cs typeface="Times New Roman" panose="02020603050405020304" pitchFamily="18" charset="0"/>
              </a:rPr>
              <a:t>light trespass</a:t>
            </a:r>
            <a:r>
              <a:rPr lang="en-US" sz="1800" kern="100" dirty="0">
                <a:latin typeface="Aptos" panose="020B0004020202020204" pitchFamily="34" charset="0"/>
                <a:ea typeface="Aptos" panose="020B0004020202020204" pitchFamily="34" charset="0"/>
                <a:cs typeface="Times New Roman" panose="02020603050405020304" pitchFamily="18" charset="0"/>
              </a:rPr>
              <a:t>, that negatively affects the enjoyment of their own property, including their property values.</a:t>
            </a:r>
          </a:p>
          <a:p>
            <a:pPr marL="342900" indent="-342900">
              <a:spcBef>
                <a:spcPts val="0"/>
              </a:spcBef>
              <a:buFont typeface="+mj-lt"/>
              <a:buAutoNum type="arabicPeriod"/>
              <a:tabLst>
                <a:tab pos="457200" algn="l"/>
              </a:tabLs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mj-lt"/>
              <a:buAutoNum type="arabicPeriod"/>
              <a:tabLst>
                <a:tab pos="457200" algn="l"/>
              </a:tabLst>
            </a:pPr>
            <a:r>
              <a:rPr lang="en-US" sz="1800" kern="100" dirty="0">
                <a:latin typeface="Aptos" panose="020B0004020202020204" pitchFamily="34" charset="0"/>
                <a:ea typeface="Aptos" panose="020B0004020202020204" pitchFamily="34" charset="0"/>
                <a:cs typeface="Times New Roman" panose="02020603050405020304" pitchFamily="18" charset="0"/>
              </a:rPr>
              <a:t>Control and mitigate </a:t>
            </a:r>
            <a:r>
              <a:rPr lang="en-US" sz="1800" i="1" kern="100" dirty="0">
                <a:latin typeface="Aptos" panose="020B0004020202020204" pitchFamily="34" charset="0"/>
                <a:ea typeface="Aptos" panose="020B0004020202020204" pitchFamily="34" charset="0"/>
                <a:cs typeface="Times New Roman" panose="02020603050405020304" pitchFamily="18" charset="0"/>
              </a:rPr>
              <a:t>glare </a:t>
            </a:r>
            <a:r>
              <a:rPr lang="en-US" sz="1800" kern="100" dirty="0">
                <a:latin typeface="Aptos" panose="020B0004020202020204" pitchFamily="34" charset="0"/>
                <a:ea typeface="Aptos" panose="020B0004020202020204" pitchFamily="34" charset="0"/>
                <a:cs typeface="Times New Roman" panose="02020603050405020304" pitchFamily="18" charset="0"/>
              </a:rPr>
              <a:t>to increase the safety and security of residents, visitors, motorists, pedestrians and our nocturnal inhabitants, all of which can be blinded and disoriented by undue glare.</a:t>
            </a:r>
          </a:p>
          <a:p>
            <a:pPr marL="342900" indent="-342900">
              <a:spcBef>
                <a:spcPts val="0"/>
              </a:spcBef>
              <a:buFont typeface="+mj-lt"/>
              <a:buAutoNum type="arabicPeriod"/>
              <a:tabLst>
                <a:tab pos="457200" algn="l"/>
              </a:tabLs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mj-lt"/>
              <a:buAutoNum type="arabicPeriod"/>
              <a:tabLst>
                <a:tab pos="457200" algn="l"/>
              </a:tabLst>
            </a:pPr>
            <a:r>
              <a:rPr lang="en-US" sz="1800" kern="100" dirty="0">
                <a:latin typeface="Aptos" panose="020B0004020202020204" pitchFamily="34" charset="0"/>
                <a:ea typeface="Aptos" panose="020B0004020202020204" pitchFamily="34" charset="0"/>
                <a:cs typeface="Times New Roman" panose="02020603050405020304" pitchFamily="18" charset="0"/>
              </a:rPr>
              <a:t>Provide adequate light for the safe performance of outdoor tasks at night.</a:t>
            </a:r>
          </a:p>
          <a:p>
            <a:pPr marL="342900" indent="-342900">
              <a:spcBef>
                <a:spcPts val="0"/>
              </a:spcBef>
              <a:buFont typeface="+mj-lt"/>
              <a:buAutoNum type="arabicPeriod"/>
              <a:tabLst>
                <a:tab pos="457200" algn="l"/>
              </a:tabLst>
            </a:pPr>
            <a:endParaRPr lang="en-US" sz="1800" kern="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mj-lt"/>
              <a:buAutoNum type="arabicPeriod"/>
              <a:tabLst>
                <a:tab pos="457200" algn="l"/>
              </a:tabLst>
            </a:pPr>
            <a:r>
              <a:rPr lang="en-US" sz="1800" kern="100" dirty="0">
                <a:latin typeface="Aptos" panose="020B0004020202020204" pitchFamily="34" charset="0"/>
                <a:ea typeface="Aptos" panose="020B0004020202020204" pitchFamily="34" charset="0"/>
                <a:cs typeface="Times New Roman" panose="02020603050405020304" pitchFamily="18" charset="0"/>
              </a:rPr>
              <a:t>Preserve the historic and rural character of Lincoln for current and future generations. </a:t>
            </a:r>
          </a:p>
          <a:p>
            <a:pPr marL="342900" indent="-342900">
              <a:spcBef>
                <a:spcPts val="0"/>
              </a:spcBef>
              <a:buFont typeface="+mj-lt"/>
              <a:buAutoNum type="arabicPeriod"/>
              <a:tabLst>
                <a:tab pos="457200" algn="l"/>
              </a:tabLs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mj-lt"/>
              <a:buAutoNum type="arabicPeriod"/>
              <a:tabLst>
                <a:tab pos="457200" algn="l"/>
              </a:tabLst>
            </a:pPr>
            <a:r>
              <a:rPr lang="en-US" sz="1800" kern="100" dirty="0">
                <a:latin typeface="Aptos" panose="020B0004020202020204" pitchFamily="34" charset="0"/>
                <a:ea typeface="Aptos" panose="020B0004020202020204" pitchFamily="34" charset="0"/>
                <a:cs typeface="Times New Roman" panose="02020603050405020304" pitchFamily="18" charset="0"/>
              </a:rPr>
              <a:t>Minimize </a:t>
            </a:r>
            <a:r>
              <a:rPr lang="en-US" sz="1800" i="1" kern="100" dirty="0">
                <a:latin typeface="Aptos" panose="020B0004020202020204" pitchFamily="34" charset="0"/>
                <a:ea typeface="Aptos" panose="020B0004020202020204" pitchFamily="34" charset="0"/>
                <a:cs typeface="Times New Roman" panose="02020603050405020304" pitchFamily="18" charset="0"/>
              </a:rPr>
              <a:t>skyglow </a:t>
            </a:r>
            <a:r>
              <a:rPr lang="en-US" sz="1800" kern="100" dirty="0">
                <a:latin typeface="Aptos" panose="020B0004020202020204" pitchFamily="34" charset="0"/>
                <a:ea typeface="Aptos" panose="020B0004020202020204" pitchFamily="34" charset="0"/>
                <a:cs typeface="Times New Roman" panose="02020603050405020304" pitchFamily="18" charset="0"/>
              </a:rPr>
              <a:t>to preserve the ability to see the stars, the constellations and the Milky Way galaxy against a dark sky, thus allowing the ancient art of star gazing that has captured the imagination of every culture since time began for humans on earth. </a:t>
            </a:r>
          </a:p>
          <a:p>
            <a:pPr marL="342900" indent="-342900">
              <a:spcBef>
                <a:spcPts val="0"/>
              </a:spcBef>
              <a:buFont typeface="+mj-lt"/>
              <a:buAutoNum type="arabicPeriod"/>
              <a:tabLst>
                <a:tab pos="457200" algn="l"/>
              </a:tabLs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mj-lt"/>
              <a:buAutoNum type="arabicPeriod"/>
              <a:tabLst>
                <a:tab pos="457200" algn="l"/>
              </a:tabLst>
            </a:pPr>
            <a:r>
              <a:rPr lang="en-US" sz="1800" kern="100" dirty="0">
                <a:latin typeface="Aptos" panose="020B0004020202020204" pitchFamily="34" charset="0"/>
                <a:ea typeface="Aptos" panose="020B0004020202020204" pitchFamily="34" charset="0"/>
                <a:cs typeface="Times New Roman" panose="02020603050405020304" pitchFamily="18" charset="0"/>
              </a:rPr>
              <a:t>Promote efficient and cost-effective lighting to conserve energy. </a:t>
            </a:r>
          </a:p>
          <a:p>
            <a:pPr marL="342900" indent="-342900">
              <a:spcBef>
                <a:spcPts val="0"/>
              </a:spcBef>
              <a:buFont typeface="+mj-lt"/>
              <a:buAutoNum type="arabicPeriod"/>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mj-lt"/>
              <a:buAutoNum type="arabicPeriod"/>
            </a:pPr>
            <a:endParaRPr lang="en-US" sz="1800" kern="100" dirty="0">
              <a:solidFill>
                <a:srgbClr val="000000"/>
              </a:solidFill>
              <a:latin typeface="Calibri" panose="020F0502020204030204" pitchFamily="34" charset="0"/>
              <a:ea typeface="Aptos" panose="020B0004020202020204" pitchFamily="34" charset="0"/>
              <a:cs typeface="Times New Roman" panose="02020603050405020304" pitchFamily="18" charset="0"/>
            </a:endParaRPr>
          </a:p>
          <a:p>
            <a:pPr marL="0" indent="0">
              <a:spcBef>
                <a:spcPts val="0"/>
              </a:spcBef>
              <a:buNone/>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457200" lvl="1" indent="0">
              <a:buNone/>
            </a:pPr>
            <a:endParaRPr lang="en-US" b="1" dirty="0"/>
          </a:p>
        </p:txBody>
      </p:sp>
      <p:sp>
        <p:nvSpPr>
          <p:cNvPr id="6" name="TextBox 5">
            <a:extLst>
              <a:ext uri="{FF2B5EF4-FFF2-40B4-BE49-F238E27FC236}">
                <a16:creationId xmlns:a16="http://schemas.microsoft.com/office/drawing/2014/main" id="{9347033A-F297-CF66-3E0E-AAB1B2B7E8CD}"/>
              </a:ext>
            </a:extLst>
          </p:cNvPr>
          <p:cNvSpPr txBox="1"/>
          <p:nvPr/>
        </p:nvSpPr>
        <p:spPr>
          <a:xfrm>
            <a:off x="11222182" y="5768357"/>
            <a:ext cx="1101436" cy="400110"/>
          </a:xfrm>
          <a:prstGeom prst="rect">
            <a:avLst/>
          </a:prstGeom>
          <a:noFill/>
        </p:spPr>
        <p:txBody>
          <a:bodyPr wrap="square" rtlCol="0">
            <a:spAutoFit/>
          </a:bodyPr>
          <a:lstStyle/>
          <a:p>
            <a:r>
              <a:rPr lang="en-US" sz="1000" dirty="0">
                <a:solidFill>
                  <a:schemeClr val="bg1"/>
                </a:solidFill>
              </a:rPr>
              <a:t>National Geographics</a:t>
            </a:r>
          </a:p>
        </p:txBody>
      </p:sp>
    </p:spTree>
    <p:extLst>
      <p:ext uri="{BB962C8B-B14F-4D97-AF65-F5344CB8AC3E}">
        <p14:creationId xmlns:p14="http://schemas.microsoft.com/office/powerpoint/2010/main" val="60636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33013"/>
          </a:xfrm>
          <a:solidFill>
            <a:schemeClr val="bg2"/>
          </a:solidFill>
        </p:spPr>
        <p:txBody>
          <a:bodyPr>
            <a:normAutofit/>
          </a:bodyPr>
          <a:lstStyle/>
          <a:p>
            <a:pPr algn="ctr"/>
            <a:r>
              <a:rPr lang="en-US" sz="4000" dirty="0">
                <a:solidFill>
                  <a:schemeClr val="accent1">
                    <a:lumMod val="50000"/>
                  </a:schemeClr>
                </a:solidFill>
                <a:latin typeface="+mn-lt"/>
              </a:rPr>
              <a:t>Content</a:t>
            </a:r>
          </a:p>
        </p:txBody>
      </p:sp>
      <p:sp>
        <p:nvSpPr>
          <p:cNvPr id="4" name="Content Placeholder 3">
            <a:extLst>
              <a:ext uri="{FF2B5EF4-FFF2-40B4-BE49-F238E27FC236}">
                <a16:creationId xmlns:a16="http://schemas.microsoft.com/office/drawing/2014/main" id="{C60D0667-EE4B-07D1-6873-4F4E726037A9}"/>
              </a:ext>
            </a:extLst>
          </p:cNvPr>
          <p:cNvSpPr>
            <a:spLocks noGrp="1"/>
          </p:cNvSpPr>
          <p:nvPr>
            <p:ph idx="1"/>
          </p:nvPr>
        </p:nvSpPr>
        <p:spPr>
          <a:xfrm>
            <a:off x="471054" y="1242582"/>
            <a:ext cx="10882745" cy="5443966"/>
          </a:xfrm>
        </p:spPr>
        <p:txBody>
          <a:bodyPr>
            <a:normAutofit/>
          </a:bodyPr>
          <a:lstStyle/>
          <a:p>
            <a:pPr marL="514350" indent="-514350">
              <a:buFont typeface="+mj-lt"/>
              <a:buAutoNum type="arabicPeriod"/>
            </a:pPr>
            <a:r>
              <a:rPr lang="en-US" dirty="0"/>
              <a:t>Why control light pollution?</a:t>
            </a:r>
          </a:p>
          <a:p>
            <a:pPr marL="514350" indent="-514350">
              <a:buFont typeface="+mj-lt"/>
              <a:buAutoNum type="arabicPeriod"/>
            </a:pPr>
            <a:r>
              <a:rPr lang="en-US" dirty="0"/>
              <a:t>What are the concerns in Lincoln?</a:t>
            </a:r>
          </a:p>
          <a:p>
            <a:pPr marL="514350" indent="-514350">
              <a:buFont typeface="+mj-lt"/>
              <a:buAutoNum type="arabicPeriod"/>
            </a:pPr>
            <a:r>
              <a:rPr lang="en-US" kern="100" dirty="0">
                <a:ea typeface="Aptos" panose="020B0004020202020204" pitchFamily="34" charset="0"/>
                <a:cs typeface="Times New Roman" panose="02020603050405020304" pitchFamily="18" charset="0"/>
              </a:rPr>
              <a:t>Solutions through Town policies, bylaws and education</a:t>
            </a:r>
          </a:p>
          <a:p>
            <a:pPr marL="514350" indent="-514350">
              <a:buFont typeface="+mj-lt"/>
              <a:buAutoNum type="arabicPeriod"/>
            </a:pPr>
            <a:r>
              <a:rPr lang="en-US" dirty="0"/>
              <a:t>Summary of outreach plan</a:t>
            </a:r>
          </a:p>
          <a:p>
            <a:pPr marL="514350" indent="-514350">
              <a:buFont typeface="+mj-lt"/>
              <a:buAutoNum type="arabicPeriod"/>
            </a:pPr>
            <a:r>
              <a:rPr lang="en-US" kern="100" dirty="0">
                <a:ea typeface="Aptos" panose="020B0004020202020204" pitchFamily="34" charset="0"/>
                <a:cs typeface="Times New Roman" panose="02020603050405020304" pitchFamily="18" charset="0"/>
              </a:rPr>
              <a:t>Technical information on Dark Skies friendly lighting </a:t>
            </a:r>
          </a:p>
          <a:p>
            <a:pPr marL="514350" indent="-514350">
              <a:buFont typeface="+mj-lt"/>
              <a:buAutoNum type="arabicPeriod"/>
            </a:pPr>
            <a:r>
              <a:rPr lang="en-US" kern="100" dirty="0">
                <a:ea typeface="Aptos" panose="020B0004020202020204" pitchFamily="34" charset="0"/>
                <a:cs typeface="Times New Roman" panose="02020603050405020304" pitchFamily="18" charset="0"/>
              </a:rPr>
              <a:t>Dark Skies Mission</a:t>
            </a:r>
            <a:endParaRPr lang="en-US" kern="100" dirty="0">
              <a:effectLst/>
              <a:ea typeface="Aptos" panose="020B0004020202020204" pitchFamily="34" charset="0"/>
              <a:cs typeface="Times New Roman" panose="02020603050405020304" pitchFamily="18" charset="0"/>
            </a:endParaRPr>
          </a:p>
          <a:p>
            <a:pPr marL="457200" lvl="1" indent="0">
              <a:buNone/>
            </a:pPr>
            <a:r>
              <a:rPr lang="en-US" b="1" dirty="0"/>
              <a:t>	</a:t>
            </a:r>
          </a:p>
        </p:txBody>
      </p:sp>
      <p:cxnSp>
        <p:nvCxnSpPr>
          <p:cNvPr id="3" name="Straight Connector 2">
            <a:extLst>
              <a:ext uri="{FF2B5EF4-FFF2-40B4-BE49-F238E27FC236}">
                <a16:creationId xmlns:a16="http://schemas.microsoft.com/office/drawing/2014/main" id="{DDDA0233-2989-0273-5057-65E148880A29}"/>
              </a:ext>
            </a:extLst>
          </p:cNvPr>
          <p:cNvCxnSpPr/>
          <p:nvPr/>
        </p:nvCxnSpPr>
        <p:spPr>
          <a:xfrm>
            <a:off x="367145" y="6181390"/>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747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F7FFD-5D7F-3C90-C137-A518D7A64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4588C7-FA5D-7C8B-4ED4-33EC3CDE016B}"/>
              </a:ext>
            </a:extLst>
          </p:cNvPr>
          <p:cNvSpPr>
            <a:spLocks noGrp="1"/>
          </p:cNvSpPr>
          <p:nvPr>
            <p:ph type="title"/>
          </p:nvPr>
        </p:nvSpPr>
        <p:spPr>
          <a:xfrm>
            <a:off x="0" y="2"/>
            <a:ext cx="12192000" cy="733013"/>
          </a:xfrm>
          <a:solidFill>
            <a:schemeClr val="bg2"/>
          </a:solidFill>
        </p:spPr>
        <p:txBody>
          <a:bodyPr>
            <a:normAutofit/>
          </a:bodyPr>
          <a:lstStyle/>
          <a:p>
            <a:pPr algn="ctr"/>
            <a:r>
              <a:rPr lang="en-US" sz="4000" dirty="0">
                <a:solidFill>
                  <a:schemeClr val="accent1">
                    <a:lumMod val="50000"/>
                  </a:schemeClr>
                </a:solidFill>
                <a:latin typeface="+mn-lt"/>
              </a:rPr>
              <a:t>Why control light pollution?</a:t>
            </a:r>
          </a:p>
        </p:txBody>
      </p:sp>
      <p:sp>
        <p:nvSpPr>
          <p:cNvPr id="4" name="Content Placeholder 3">
            <a:extLst>
              <a:ext uri="{FF2B5EF4-FFF2-40B4-BE49-F238E27FC236}">
                <a16:creationId xmlns:a16="http://schemas.microsoft.com/office/drawing/2014/main" id="{707F8055-8C35-E2C9-5954-546E5F45D837}"/>
              </a:ext>
            </a:extLst>
          </p:cNvPr>
          <p:cNvSpPr>
            <a:spLocks noGrp="1"/>
          </p:cNvSpPr>
          <p:nvPr>
            <p:ph idx="1"/>
          </p:nvPr>
        </p:nvSpPr>
        <p:spPr>
          <a:xfrm>
            <a:off x="471054" y="1242582"/>
            <a:ext cx="10882745" cy="5443966"/>
          </a:xfrm>
        </p:spPr>
        <p:txBody>
          <a:bodyPr>
            <a:normAutofit/>
          </a:bodyPr>
          <a:lstStyle/>
          <a:p>
            <a:pPr marL="514350" indent="-514350">
              <a:buFont typeface="+mj-lt"/>
              <a:buAutoNum type="arabicPeriod"/>
            </a:pPr>
            <a:r>
              <a:rPr lang="en-US" dirty="0"/>
              <a:t>Support our ecosystems by improving the survival of mammals, amphibians, birds and insects</a:t>
            </a:r>
          </a:p>
          <a:p>
            <a:pPr marL="514350" indent="-514350">
              <a:buFont typeface="+mj-lt"/>
              <a:buAutoNum type="arabicPeriod"/>
            </a:pPr>
            <a:r>
              <a:rPr lang="en-US" dirty="0"/>
              <a:t>Protect our pollinators and improve food production on our farms</a:t>
            </a:r>
          </a:p>
          <a:p>
            <a:pPr marL="514350" indent="-514350">
              <a:buFont typeface="+mj-lt"/>
              <a:buAutoNum type="arabicPeriod"/>
            </a:pPr>
            <a:r>
              <a:rPr lang="en-US" kern="100" dirty="0">
                <a:ea typeface="Aptos" panose="020B0004020202020204" pitchFamily="34" charset="0"/>
                <a:cs typeface="Times New Roman" panose="02020603050405020304" pitchFamily="18" charset="0"/>
              </a:rPr>
              <a:t>Enhance our safety and security</a:t>
            </a:r>
          </a:p>
          <a:p>
            <a:pPr marL="514350" indent="-514350">
              <a:buFont typeface="+mj-lt"/>
              <a:buAutoNum type="arabicPeriod"/>
            </a:pPr>
            <a:r>
              <a:rPr lang="en-US" dirty="0"/>
              <a:t>Protect our quality-of-life and human health</a:t>
            </a:r>
          </a:p>
          <a:p>
            <a:pPr marL="514350" indent="-514350">
              <a:buFont typeface="+mj-lt"/>
              <a:buAutoNum type="arabicPeriod"/>
            </a:pPr>
            <a:r>
              <a:rPr lang="en-US" kern="100" dirty="0">
                <a:ea typeface="Aptos" panose="020B0004020202020204" pitchFamily="34" charset="0"/>
                <a:cs typeface="Times New Roman" panose="02020603050405020304" pitchFamily="18" charset="0"/>
              </a:rPr>
              <a:t>Reduce energy consumption</a:t>
            </a:r>
          </a:p>
          <a:p>
            <a:pPr marL="514350" indent="-514350">
              <a:buFont typeface="+mj-lt"/>
              <a:buAutoNum type="arabicPeriod"/>
            </a:pPr>
            <a:r>
              <a:rPr lang="en-US" kern="100" dirty="0">
                <a:ea typeface="Aptos" panose="020B0004020202020204" pitchFamily="34" charset="0"/>
                <a:cs typeface="Times New Roman" panose="02020603050405020304" pitchFamily="18" charset="0"/>
              </a:rPr>
              <a:t>Enhance our ability to enjoy the starry night</a:t>
            </a:r>
            <a:endParaRPr lang="en-US" kern="100" dirty="0">
              <a:effectLst/>
              <a:ea typeface="Aptos" panose="020B0004020202020204" pitchFamily="34" charset="0"/>
              <a:cs typeface="Times New Roman" panose="02020603050405020304" pitchFamily="18" charset="0"/>
            </a:endParaRPr>
          </a:p>
          <a:p>
            <a:pPr marL="457200" lvl="1" indent="0">
              <a:buNone/>
            </a:pPr>
            <a:r>
              <a:rPr lang="en-US" b="1" dirty="0"/>
              <a:t>	</a:t>
            </a:r>
          </a:p>
        </p:txBody>
      </p:sp>
      <p:sp>
        <p:nvSpPr>
          <p:cNvPr id="5" name="TextBox 4">
            <a:extLst>
              <a:ext uri="{FF2B5EF4-FFF2-40B4-BE49-F238E27FC236}">
                <a16:creationId xmlns:a16="http://schemas.microsoft.com/office/drawing/2014/main" id="{1176D465-D90C-26A1-7FBA-2786497EA364}"/>
              </a:ext>
            </a:extLst>
          </p:cNvPr>
          <p:cNvSpPr txBox="1"/>
          <p:nvPr/>
        </p:nvSpPr>
        <p:spPr>
          <a:xfrm>
            <a:off x="471054" y="5828465"/>
            <a:ext cx="12192000" cy="980205"/>
          </a:xfrm>
          <a:prstGeom prst="rect">
            <a:avLst/>
          </a:prstGeom>
          <a:noFill/>
        </p:spPr>
        <p:txBody>
          <a:bodyPr wrap="square">
            <a:spAutoFit/>
          </a:bodyPr>
          <a:lstStyle/>
          <a:p>
            <a:pPr>
              <a:lnSpc>
                <a:spcPct val="90000"/>
              </a:lnSpc>
            </a:pPr>
            <a:r>
              <a:rPr lang="en-US" sz="1600" i="1" dirty="0">
                <a:solidFill>
                  <a:schemeClr val="tx1">
                    <a:lumMod val="75000"/>
                    <a:lumOff val="25000"/>
                  </a:schemeClr>
                </a:solidFill>
                <a:latin typeface="Aptos" panose="020B0004020202020204" pitchFamily="34" charset="0"/>
              </a:rPr>
              <a:t>The ravening clouds shall not long be victorious</a:t>
            </a:r>
          </a:p>
          <a:p>
            <a:pPr>
              <a:lnSpc>
                <a:spcPct val="90000"/>
              </a:lnSpc>
            </a:pPr>
            <a:r>
              <a:rPr lang="en-US" sz="1600" i="1" dirty="0">
                <a:solidFill>
                  <a:schemeClr val="tx1">
                    <a:lumMod val="75000"/>
                    <a:lumOff val="25000"/>
                  </a:schemeClr>
                </a:solidFill>
                <a:latin typeface="Aptos" panose="020B0004020202020204" pitchFamily="34" charset="0"/>
              </a:rPr>
              <a:t>They shall not long possess the sky, they devour the stars only in apparition,</a:t>
            </a:r>
          </a:p>
          <a:p>
            <a:pPr>
              <a:lnSpc>
                <a:spcPct val="90000"/>
              </a:lnSpc>
            </a:pPr>
            <a:r>
              <a:rPr lang="en-US" sz="1600" i="1" dirty="0">
                <a:solidFill>
                  <a:schemeClr val="tx1">
                    <a:lumMod val="75000"/>
                    <a:lumOff val="25000"/>
                  </a:schemeClr>
                </a:solidFill>
                <a:latin typeface="Aptos" panose="020B0004020202020204" pitchFamily="34" charset="0"/>
              </a:rPr>
              <a:t>Jupiter shall emerge, be patient, watch again another night, the Pleiades shall emerge. They are immortal.  </a:t>
            </a:r>
          </a:p>
          <a:p>
            <a:pPr>
              <a:lnSpc>
                <a:spcPct val="90000"/>
              </a:lnSpc>
            </a:pPr>
            <a:r>
              <a:rPr lang="en-US" sz="1600" i="1" dirty="0">
                <a:solidFill>
                  <a:schemeClr val="tx1">
                    <a:lumMod val="75000"/>
                    <a:lumOff val="25000"/>
                  </a:schemeClr>
                </a:solidFill>
                <a:latin typeface="Aptos" panose="020B0004020202020204" pitchFamily="34" charset="0"/>
              </a:rPr>
              <a:t>(Walt Whitman, Leaves of grass) </a:t>
            </a:r>
          </a:p>
        </p:txBody>
      </p:sp>
      <p:cxnSp>
        <p:nvCxnSpPr>
          <p:cNvPr id="3" name="Straight Connector 2">
            <a:extLst>
              <a:ext uri="{FF2B5EF4-FFF2-40B4-BE49-F238E27FC236}">
                <a16:creationId xmlns:a16="http://schemas.microsoft.com/office/drawing/2014/main" id="{14EFDEB5-866C-1C3B-34A3-2E7ABBC0EC0B}"/>
              </a:ext>
            </a:extLst>
          </p:cNvPr>
          <p:cNvCxnSpPr/>
          <p:nvPr/>
        </p:nvCxnSpPr>
        <p:spPr>
          <a:xfrm>
            <a:off x="419099" y="5828463"/>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7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31520"/>
          </a:xfrm>
          <a:solidFill>
            <a:schemeClr val="bg2"/>
          </a:solidFill>
        </p:spPr>
        <p:txBody>
          <a:bodyPr>
            <a:normAutofit fontScale="90000"/>
          </a:bodyPr>
          <a:lstStyle/>
          <a:p>
            <a:pPr algn="ctr"/>
            <a:r>
              <a:rPr lang="en-US" sz="4800" dirty="0">
                <a:solidFill>
                  <a:schemeClr val="accent1">
                    <a:lumMod val="50000"/>
                  </a:schemeClr>
                </a:solidFill>
                <a:latin typeface="+mn-lt"/>
              </a:rPr>
              <a:t>Emerging science since last bylaws update</a:t>
            </a:r>
          </a:p>
        </p:txBody>
      </p:sp>
      <p:sp>
        <p:nvSpPr>
          <p:cNvPr id="9" name="TextBox 8">
            <a:extLst>
              <a:ext uri="{FF2B5EF4-FFF2-40B4-BE49-F238E27FC236}">
                <a16:creationId xmlns:a16="http://schemas.microsoft.com/office/drawing/2014/main" id="{DCA368B8-8505-91FE-099B-38365AABBB85}"/>
              </a:ext>
            </a:extLst>
          </p:cNvPr>
          <p:cNvSpPr txBox="1"/>
          <p:nvPr/>
        </p:nvSpPr>
        <p:spPr>
          <a:xfrm>
            <a:off x="501899" y="947498"/>
            <a:ext cx="10245506" cy="1384995"/>
          </a:xfrm>
          <a:prstGeom prst="rect">
            <a:avLst/>
          </a:prstGeom>
          <a:solidFill>
            <a:schemeClr val="bg1">
              <a:lumMod val="95000"/>
            </a:schemeClr>
          </a:solidFill>
        </p:spPr>
        <p:txBody>
          <a:bodyPr wrap="square">
            <a:spAutoFit/>
          </a:bodyPr>
          <a:lstStyle/>
          <a:p>
            <a:r>
              <a:rPr lang="en-US" sz="2800" dirty="0">
                <a:ea typeface="MS Mincho" panose="02020609040205080304" pitchFamily="49" charset="-128"/>
                <a:cs typeface="Times New Roman" panose="02020603050405020304" pitchFamily="18" charset="0"/>
              </a:rPr>
              <a:t>Since the invention of the LED, blue color light similar to day light has proliferated dramatically.  </a:t>
            </a:r>
          </a:p>
          <a:p>
            <a:r>
              <a:rPr lang="en-US" sz="2800" dirty="0">
                <a:ea typeface="MS Mincho" panose="02020609040205080304" pitchFamily="49" charset="-128"/>
                <a:cs typeface="Times New Roman" panose="02020603050405020304" pitchFamily="18" charset="0"/>
              </a:rPr>
              <a:t>LED technology is both a problem and a solution. </a:t>
            </a:r>
          </a:p>
        </p:txBody>
      </p:sp>
      <p:sp>
        <p:nvSpPr>
          <p:cNvPr id="12" name="TextBox 11">
            <a:extLst>
              <a:ext uri="{FF2B5EF4-FFF2-40B4-BE49-F238E27FC236}">
                <a16:creationId xmlns:a16="http://schemas.microsoft.com/office/drawing/2014/main" id="{96795D9F-8A55-69F1-AB79-D3621709D578}"/>
              </a:ext>
            </a:extLst>
          </p:cNvPr>
          <p:cNvSpPr txBox="1"/>
          <p:nvPr/>
        </p:nvSpPr>
        <p:spPr>
          <a:xfrm>
            <a:off x="5998072" y="5892778"/>
            <a:ext cx="5614037" cy="276999"/>
          </a:xfrm>
          <a:prstGeom prst="rect">
            <a:avLst/>
          </a:prstGeom>
          <a:noFill/>
        </p:spPr>
        <p:txBody>
          <a:bodyPr wrap="none" rtlCol="0">
            <a:spAutoFit/>
          </a:bodyPr>
          <a:lstStyle/>
          <a:p>
            <a:r>
              <a:rPr lang="en-US" sz="12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https://darksky.org/news/artificial-light-at-night-state-of-the-science-2023-report/</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AA05910B-ABE8-1F75-F9B3-B1CD450AA096}"/>
              </a:ext>
            </a:extLst>
          </p:cNvPr>
          <p:cNvGrpSpPr/>
          <p:nvPr/>
        </p:nvGrpSpPr>
        <p:grpSpPr>
          <a:xfrm>
            <a:off x="6441399" y="2458522"/>
            <a:ext cx="4859829" cy="3403897"/>
            <a:chOff x="640922" y="1215618"/>
            <a:chExt cx="5132487" cy="3175820"/>
          </a:xfrm>
        </p:grpSpPr>
        <p:pic>
          <p:nvPicPr>
            <p:cNvPr id="6" name="Picture 5" descr="A graph of a number of data&#10;&#10;Description automatically generated">
              <a:extLst>
                <a:ext uri="{FF2B5EF4-FFF2-40B4-BE49-F238E27FC236}">
                  <a16:creationId xmlns:a16="http://schemas.microsoft.com/office/drawing/2014/main" id="{6D05F9E3-C6DE-EA85-700F-0BCCCBE243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922" y="1215618"/>
              <a:ext cx="5132487" cy="3175820"/>
            </a:xfrm>
            <a:prstGeom prst="rect">
              <a:avLst/>
            </a:prstGeom>
            <a:ln>
              <a:solidFill>
                <a:schemeClr val="accent4"/>
              </a:solidFill>
            </a:ln>
          </p:spPr>
        </p:pic>
        <p:cxnSp>
          <p:nvCxnSpPr>
            <p:cNvPr id="11" name="Straight Arrow Connector 10">
              <a:extLst>
                <a:ext uri="{FF2B5EF4-FFF2-40B4-BE49-F238E27FC236}">
                  <a16:creationId xmlns:a16="http://schemas.microsoft.com/office/drawing/2014/main" id="{DE382B2D-9B62-CFBE-ABC4-27699D974CA4}"/>
                </a:ext>
              </a:extLst>
            </p:cNvPr>
            <p:cNvCxnSpPr/>
            <p:nvPr/>
          </p:nvCxnSpPr>
          <p:spPr>
            <a:xfrm>
              <a:off x="4009290" y="2522136"/>
              <a:ext cx="0" cy="30145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FF5D46C-8E53-1D5D-4F6D-CF97B8BE44FA}"/>
                </a:ext>
              </a:extLst>
            </p:cNvPr>
            <p:cNvSpPr txBox="1"/>
            <p:nvPr/>
          </p:nvSpPr>
          <p:spPr>
            <a:xfrm>
              <a:off x="3471529" y="2191583"/>
              <a:ext cx="1179775" cy="258439"/>
            </a:xfrm>
            <a:prstGeom prst="rect">
              <a:avLst/>
            </a:prstGeom>
            <a:noFill/>
          </p:spPr>
          <p:txBody>
            <a:bodyPr wrap="none" rtlCol="0">
              <a:spAutoFit/>
            </a:bodyPr>
            <a:lstStyle/>
            <a:p>
              <a:r>
                <a:rPr lang="en-US" sz="1200" b="1" dirty="0"/>
                <a:t>Bylaws update</a:t>
              </a:r>
            </a:p>
          </p:txBody>
        </p:sp>
      </p:grpSp>
      <p:sp>
        <p:nvSpPr>
          <p:cNvPr id="4" name="TextBox 3">
            <a:extLst>
              <a:ext uri="{FF2B5EF4-FFF2-40B4-BE49-F238E27FC236}">
                <a16:creationId xmlns:a16="http://schemas.microsoft.com/office/drawing/2014/main" id="{20328BEE-20B4-776C-73E8-1E7D65060A02}"/>
              </a:ext>
            </a:extLst>
          </p:cNvPr>
          <p:cNvSpPr txBox="1"/>
          <p:nvPr/>
        </p:nvSpPr>
        <p:spPr>
          <a:xfrm>
            <a:off x="3017557" y="5277106"/>
            <a:ext cx="2954720" cy="369332"/>
          </a:xfrm>
          <a:prstGeom prst="rect">
            <a:avLst/>
          </a:prstGeom>
          <a:noFill/>
        </p:spPr>
        <p:txBody>
          <a:bodyPr wrap="none" rtlCol="0">
            <a:spAutoFit/>
          </a:bodyPr>
          <a:lstStyle/>
          <a:p>
            <a:r>
              <a:rPr lang="en-US" dirty="0"/>
              <a:t>ALAN: Artificial Light at Night</a:t>
            </a:r>
          </a:p>
        </p:txBody>
      </p:sp>
      <p:sp>
        <p:nvSpPr>
          <p:cNvPr id="5" name="TextBox 4">
            <a:extLst>
              <a:ext uri="{FF2B5EF4-FFF2-40B4-BE49-F238E27FC236}">
                <a16:creationId xmlns:a16="http://schemas.microsoft.com/office/drawing/2014/main" id="{F4F1481C-86D4-4359-DF5F-F850823F9098}"/>
              </a:ext>
            </a:extLst>
          </p:cNvPr>
          <p:cNvSpPr txBox="1"/>
          <p:nvPr/>
        </p:nvSpPr>
        <p:spPr>
          <a:xfrm>
            <a:off x="1852357" y="6435175"/>
            <a:ext cx="9736970" cy="370807"/>
          </a:xfrm>
          <a:prstGeom prst="rect">
            <a:avLst/>
          </a:prstGeom>
          <a:noFill/>
        </p:spPr>
        <p:txBody>
          <a:bodyPr wrap="square">
            <a:spAutoFit/>
          </a:bodyPr>
          <a:lstStyle/>
          <a:p>
            <a:pPr>
              <a:lnSpc>
                <a:spcPct val="120000"/>
              </a:lnSpc>
            </a:pPr>
            <a:r>
              <a:rPr lang="en-US" sz="1600" i="1" dirty="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rPr>
              <a:t>Earth-treading stars that make dark heaven light .  (William Shakespeare, Romeo and Juliet)</a:t>
            </a:r>
            <a:endParaRPr lang="en-US" sz="1600" i="1" kern="100" dirty="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38E156-C3B7-F5F3-595B-BA13CB44F48D}"/>
              </a:ext>
            </a:extLst>
          </p:cNvPr>
          <p:cNvSpPr txBox="1"/>
          <p:nvPr/>
        </p:nvSpPr>
        <p:spPr>
          <a:xfrm>
            <a:off x="501899" y="2983635"/>
            <a:ext cx="5496171" cy="1384995"/>
          </a:xfrm>
          <a:prstGeom prst="rect">
            <a:avLst/>
          </a:prstGeom>
          <a:noFill/>
        </p:spPr>
        <p:txBody>
          <a:bodyPr wrap="square">
            <a:spAutoFit/>
          </a:bodyPr>
          <a:lstStyle/>
          <a:p>
            <a:r>
              <a:rPr lang="en-US" sz="2800" dirty="0">
                <a:ea typeface="MS Mincho" panose="02020609040205080304" pitchFamily="49" charset="-128"/>
                <a:cs typeface="Times New Roman" panose="02020603050405020304" pitchFamily="18" charset="0"/>
              </a:rPr>
              <a:t>Scientific evidence on the effects of artificial light on human, animals and insects is mounting.</a:t>
            </a:r>
          </a:p>
        </p:txBody>
      </p:sp>
      <p:cxnSp>
        <p:nvCxnSpPr>
          <p:cNvPr id="7" name="Straight Connector 6">
            <a:extLst>
              <a:ext uri="{FF2B5EF4-FFF2-40B4-BE49-F238E27FC236}">
                <a16:creationId xmlns:a16="http://schemas.microsoft.com/office/drawing/2014/main" id="{BB7488FF-986E-AD55-74E4-88AB1DD5F4E5}"/>
              </a:ext>
            </a:extLst>
          </p:cNvPr>
          <p:cNvCxnSpPr/>
          <p:nvPr/>
        </p:nvCxnSpPr>
        <p:spPr>
          <a:xfrm>
            <a:off x="625453" y="6435173"/>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070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1999" cy="733013"/>
          </a:xfrm>
          <a:solidFill>
            <a:schemeClr val="bg2"/>
          </a:solidFill>
        </p:spPr>
        <p:txBody>
          <a:bodyPr>
            <a:normAutofit/>
          </a:bodyPr>
          <a:lstStyle/>
          <a:p>
            <a:pPr algn="ctr"/>
            <a:r>
              <a:rPr lang="en-US" sz="4000" dirty="0">
                <a:solidFill>
                  <a:schemeClr val="accent1">
                    <a:lumMod val="50000"/>
                  </a:schemeClr>
                </a:solidFill>
                <a:latin typeface="+mn-lt"/>
              </a:rPr>
              <a:t>Artificial light at night harms our fauna</a:t>
            </a:r>
          </a:p>
        </p:txBody>
      </p:sp>
      <p:sp>
        <p:nvSpPr>
          <p:cNvPr id="6" name="Content Placeholder 3">
            <a:extLst>
              <a:ext uri="{FF2B5EF4-FFF2-40B4-BE49-F238E27FC236}">
                <a16:creationId xmlns:a16="http://schemas.microsoft.com/office/drawing/2014/main" id="{CC261A6A-B184-F30F-1C96-A83C1BC3E565}"/>
              </a:ext>
            </a:extLst>
          </p:cNvPr>
          <p:cNvSpPr txBox="1">
            <a:spLocks/>
          </p:cNvSpPr>
          <p:nvPr/>
        </p:nvSpPr>
        <p:spPr>
          <a:xfrm>
            <a:off x="369345" y="5043175"/>
            <a:ext cx="6551486" cy="2646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kern="100" dirty="0">
              <a:ea typeface="Aptos" panose="020B0004020202020204" pitchFamily="34" charset="0"/>
              <a:cs typeface="Times New Roman" panose="02020603050405020304" pitchFamily="18" charset="0"/>
            </a:endParaRPr>
          </a:p>
          <a:p>
            <a:pPr marL="457200" lvl="1" indent="0">
              <a:buNone/>
            </a:pPr>
            <a:r>
              <a:rPr lang="en-US" sz="2000" b="1" dirty="0"/>
              <a:t>	</a:t>
            </a:r>
          </a:p>
        </p:txBody>
      </p:sp>
      <p:pic>
        <p:nvPicPr>
          <p:cNvPr id="9" name="Picture 8" descr="A comparison of different types of birds&#10;&#10;Description automatically generated">
            <a:extLst>
              <a:ext uri="{FF2B5EF4-FFF2-40B4-BE49-F238E27FC236}">
                <a16:creationId xmlns:a16="http://schemas.microsoft.com/office/drawing/2014/main" id="{23857254-9239-849D-4D27-9D948BB26E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0457" y="2236532"/>
            <a:ext cx="6912590" cy="3750447"/>
          </a:xfrm>
          <a:prstGeom prst="rect">
            <a:avLst/>
          </a:prstGeom>
        </p:spPr>
      </p:pic>
      <p:sp>
        <p:nvSpPr>
          <p:cNvPr id="10" name="Content Placeholder 3">
            <a:extLst>
              <a:ext uri="{FF2B5EF4-FFF2-40B4-BE49-F238E27FC236}">
                <a16:creationId xmlns:a16="http://schemas.microsoft.com/office/drawing/2014/main" id="{80587CD9-05C2-F342-6968-AC4E39CB9861}"/>
              </a:ext>
            </a:extLst>
          </p:cNvPr>
          <p:cNvSpPr txBox="1">
            <a:spLocks/>
          </p:cNvSpPr>
          <p:nvPr/>
        </p:nvSpPr>
        <p:spPr>
          <a:xfrm>
            <a:off x="278950" y="857736"/>
            <a:ext cx="11634097" cy="111357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Font typeface="Wingdings" pitchFamily="2" charset="2"/>
              <a:buChar char="Ø"/>
            </a:pPr>
            <a:r>
              <a:rPr lang="en-US" sz="8800" dirty="0">
                <a:solidFill>
                  <a:schemeClr val="tx1">
                    <a:lumMod val="95000"/>
                    <a:lumOff val="5000"/>
                  </a:schemeClr>
                </a:solidFill>
              </a:rPr>
              <a:t>For billions of years, plants and animals have evolved with the earth cycles of night and day</a:t>
            </a:r>
          </a:p>
          <a:p>
            <a:pPr>
              <a:lnSpc>
                <a:spcPct val="120000"/>
              </a:lnSpc>
              <a:spcBef>
                <a:spcPts val="0"/>
              </a:spcBef>
              <a:buFont typeface="Wingdings" pitchFamily="2" charset="2"/>
              <a:buChar char="Ø"/>
            </a:pPr>
            <a:r>
              <a:rPr lang="en-US" sz="8800" dirty="0">
                <a:solidFill>
                  <a:schemeClr val="tx1">
                    <a:lumMod val="95000"/>
                    <a:lumOff val="5000"/>
                  </a:schemeClr>
                </a:solidFill>
              </a:rPr>
              <a:t>In the last century, humans have perturbed that cycle, endangering ecosystems.  </a:t>
            </a:r>
          </a:p>
          <a:p>
            <a:pPr>
              <a:lnSpc>
                <a:spcPct val="120000"/>
              </a:lnSpc>
              <a:spcBef>
                <a:spcPts val="0"/>
              </a:spcBef>
              <a:buFont typeface="Wingdings" pitchFamily="2" charset="2"/>
              <a:buChar char="Ø"/>
            </a:pPr>
            <a:r>
              <a:rPr lang="en-US" sz="8800" dirty="0">
                <a:solidFill>
                  <a:schemeClr val="tx1">
                    <a:lumMod val="95000"/>
                    <a:lumOff val="5000"/>
                  </a:schemeClr>
                </a:solidFill>
              </a:rPr>
              <a:t>In the last twenty years, LED lights have brought daylight into the night.</a:t>
            </a:r>
            <a:endParaRPr lang="en-US" sz="8800" u="sng" dirty="0">
              <a:solidFill>
                <a:schemeClr val="tx1">
                  <a:lumMod val="95000"/>
                  <a:lumOff val="5000"/>
                </a:schemeClr>
              </a:solidFill>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0" indent="0">
              <a:buNone/>
            </a:pPr>
            <a:endParaRPr lang="en-US" sz="5600" dirty="0"/>
          </a:p>
        </p:txBody>
      </p:sp>
      <p:sp>
        <p:nvSpPr>
          <p:cNvPr id="14" name="TextBox 13">
            <a:extLst>
              <a:ext uri="{FF2B5EF4-FFF2-40B4-BE49-F238E27FC236}">
                <a16:creationId xmlns:a16="http://schemas.microsoft.com/office/drawing/2014/main" id="{FEBD4DEA-42CE-C529-7216-C024331A303F}"/>
              </a:ext>
            </a:extLst>
          </p:cNvPr>
          <p:cNvSpPr txBox="1"/>
          <p:nvPr/>
        </p:nvSpPr>
        <p:spPr>
          <a:xfrm>
            <a:off x="6838654" y="6329616"/>
            <a:ext cx="7774194" cy="461665"/>
          </a:xfrm>
          <a:prstGeom prst="rect">
            <a:avLst/>
          </a:prstGeom>
          <a:noFill/>
        </p:spPr>
        <p:txBody>
          <a:bodyPr wrap="square">
            <a:spAutoFit/>
          </a:bodyPr>
          <a:lstStyle/>
          <a:p>
            <a:r>
              <a:rPr lang="en-US" sz="1200" dirty="0">
                <a:hlinkClick r:id="rId4"/>
              </a:rPr>
              <a:t>https://darksky.org/resources/what-is-light-pollution%20/effects/wildlife-ecosystems/</a:t>
            </a:r>
            <a:endParaRPr lang="en-US" sz="1200" dirty="0"/>
          </a:p>
          <a:p>
            <a:r>
              <a:rPr lang="en-US" sz="1200" u="sng" kern="100" dirty="0">
                <a:solidFill>
                  <a:srgbClr val="467886"/>
                </a:solidFill>
                <a:ea typeface="Aptos" panose="020B0004020202020204" pitchFamily="34" charset="0"/>
                <a:cs typeface="Times New Roman" panose="02020603050405020304" pitchFamily="18" charset="0"/>
                <a:hlinkClick r:id="rId5"/>
              </a:rPr>
              <a:t>https://darksky.org/news/artificial-light-at-night-state-of-the-science-2023-report/</a:t>
            </a:r>
            <a:endParaRPr lang="en-US" sz="1200" kern="100" dirty="0">
              <a:ea typeface="Aptos" panose="020B0004020202020204" pitchFamily="34" charset="0"/>
              <a:cs typeface="Times New Roman" panose="02020603050405020304" pitchFamily="18" charset="0"/>
            </a:endParaRPr>
          </a:p>
        </p:txBody>
      </p:sp>
      <p:sp>
        <p:nvSpPr>
          <p:cNvPr id="18" name="Content Placeholder 3">
            <a:extLst>
              <a:ext uri="{FF2B5EF4-FFF2-40B4-BE49-F238E27FC236}">
                <a16:creationId xmlns:a16="http://schemas.microsoft.com/office/drawing/2014/main" id="{B18E6BDC-DAD2-4E98-C970-F2CE19AE1BBF}"/>
              </a:ext>
            </a:extLst>
          </p:cNvPr>
          <p:cNvSpPr>
            <a:spLocks noGrp="1"/>
          </p:cNvSpPr>
          <p:nvPr>
            <p:ph idx="1"/>
          </p:nvPr>
        </p:nvSpPr>
        <p:spPr>
          <a:xfrm>
            <a:off x="0" y="2236531"/>
            <a:ext cx="5001491" cy="3609948"/>
          </a:xfrm>
        </p:spPr>
        <p:txBody>
          <a:bodyPr>
            <a:normAutofit fontScale="25000" lnSpcReduction="20000"/>
          </a:bodyPr>
          <a:lstStyle/>
          <a:p>
            <a:pPr>
              <a:lnSpc>
                <a:spcPct val="120000"/>
              </a:lnSpc>
              <a:spcBef>
                <a:spcPts val="0"/>
              </a:spcBef>
            </a:pPr>
            <a:r>
              <a:rPr lang="en-US" sz="8000" dirty="0"/>
              <a:t>All animals, whether nocturnal or diurnal depend on circadian cycles for survival.  </a:t>
            </a:r>
          </a:p>
          <a:p>
            <a:pPr>
              <a:lnSpc>
                <a:spcPct val="120000"/>
              </a:lnSpc>
              <a:spcBef>
                <a:spcPts val="0"/>
              </a:spcBef>
            </a:pPr>
            <a:r>
              <a:rPr lang="en-US" sz="8000" kern="100" dirty="0">
                <a:solidFill>
                  <a:srgbClr val="000000"/>
                </a:solidFill>
                <a:ea typeface="Aptos" panose="020B0004020202020204" pitchFamily="34" charset="0"/>
                <a:cs typeface="Times New Roman" panose="02020603050405020304" pitchFamily="18" charset="0"/>
              </a:rPr>
              <a:t>Artificial light affects critical activities such as reproduction, foraging, hiding from predators, migration, and sleep.  </a:t>
            </a:r>
            <a:endParaRPr lang="en-US" sz="8000" dirty="0"/>
          </a:p>
          <a:p>
            <a:pPr>
              <a:lnSpc>
                <a:spcPct val="120000"/>
              </a:lnSpc>
              <a:spcBef>
                <a:spcPts val="0"/>
              </a:spcBef>
            </a:pPr>
            <a:r>
              <a:rPr lang="en-US" sz="8000" dirty="0">
                <a:solidFill>
                  <a:srgbClr val="000000"/>
                </a:solidFill>
              </a:rPr>
              <a:t>Animals stay away from our artificial light resulting in a reduction of their habitat already in decline. </a:t>
            </a:r>
            <a:endParaRPr lang="en-US" sz="8000" u="sng" dirty="0">
              <a:solidFill>
                <a:srgbClr val="000000"/>
              </a:solidFill>
            </a:endParaRPr>
          </a:p>
          <a:p>
            <a:pPr>
              <a:lnSpc>
                <a:spcPct val="120000"/>
              </a:lnSpc>
              <a:spcBef>
                <a:spcPts val="0"/>
              </a:spcBef>
            </a:pPr>
            <a:r>
              <a:rPr lang="en-US" sz="8000" dirty="0">
                <a:solidFill>
                  <a:srgbClr val="000000"/>
                </a:solidFill>
              </a:rPr>
              <a:t>The glare of our lights interferes the nocturnal breeding activity of frogs, salamanders and toads and kill insects</a:t>
            </a:r>
          </a:p>
          <a:p>
            <a:pPr marL="0" indent="0">
              <a:lnSpc>
                <a:spcPct val="120000"/>
              </a:lnSpc>
              <a:spcBef>
                <a:spcPts val="0"/>
              </a:spcBef>
              <a:buNone/>
            </a:pPr>
            <a:endParaRPr lang="en-US" sz="8000" dirty="0">
              <a:solidFill>
                <a:srgbClr val="000000"/>
              </a:solidFill>
            </a:endParaRPr>
          </a:p>
          <a:p>
            <a:pPr marL="457200" lvl="1" indent="0">
              <a:lnSpc>
                <a:spcPct val="120000"/>
              </a:lnSpc>
              <a:spcBef>
                <a:spcPts val="0"/>
              </a:spcBef>
              <a:buNone/>
            </a:pPr>
            <a:endParaRPr lang="en-US" sz="5600" dirty="0">
              <a:solidFill>
                <a:srgbClr val="000000"/>
              </a:solidFill>
            </a:endParaRPr>
          </a:p>
          <a:p>
            <a:pPr marL="457200" lvl="1" indent="0">
              <a:lnSpc>
                <a:spcPct val="120000"/>
              </a:lnSpc>
              <a:spcBef>
                <a:spcPts val="0"/>
              </a:spcBef>
              <a:buNone/>
            </a:pPr>
            <a:endParaRPr lang="en-US" sz="5600" dirty="0">
              <a:solidFill>
                <a:srgbClr val="000000"/>
              </a:solidFill>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0" indent="0">
              <a:buNone/>
            </a:pPr>
            <a:endParaRPr lang="en-US" sz="5600" dirty="0"/>
          </a:p>
        </p:txBody>
      </p:sp>
      <p:sp>
        <p:nvSpPr>
          <p:cNvPr id="23" name="TextBox 22">
            <a:extLst>
              <a:ext uri="{FF2B5EF4-FFF2-40B4-BE49-F238E27FC236}">
                <a16:creationId xmlns:a16="http://schemas.microsoft.com/office/drawing/2014/main" id="{927575B1-3524-CB99-4D8F-B0EEE29DC816}"/>
              </a:ext>
            </a:extLst>
          </p:cNvPr>
          <p:cNvSpPr txBox="1"/>
          <p:nvPr/>
        </p:nvSpPr>
        <p:spPr>
          <a:xfrm>
            <a:off x="9259503" y="6067382"/>
            <a:ext cx="2932496" cy="276999"/>
          </a:xfrm>
          <a:prstGeom prst="rect">
            <a:avLst/>
          </a:prstGeom>
          <a:noFill/>
        </p:spPr>
        <p:txBody>
          <a:bodyPr wrap="square">
            <a:spAutoFit/>
          </a:bodyPr>
          <a:lstStyle/>
          <a:p>
            <a:r>
              <a:rPr lang="en-US" sz="1200" dirty="0"/>
              <a:t>Science Magazine, June 20, 2024</a:t>
            </a:r>
            <a:endParaRPr lang="en-US" sz="12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69164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D47CF-6616-8F23-5D8D-742958F2A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452AE-82CA-AD42-0381-D9273287214C}"/>
              </a:ext>
            </a:extLst>
          </p:cNvPr>
          <p:cNvSpPr>
            <a:spLocks noGrp="1"/>
          </p:cNvSpPr>
          <p:nvPr>
            <p:ph type="title"/>
          </p:nvPr>
        </p:nvSpPr>
        <p:spPr>
          <a:xfrm>
            <a:off x="0" y="-16411"/>
            <a:ext cx="12192000" cy="731520"/>
          </a:xfrm>
          <a:solidFill>
            <a:schemeClr val="bg2"/>
          </a:solidFill>
        </p:spPr>
        <p:txBody>
          <a:bodyPr>
            <a:normAutofit/>
          </a:bodyPr>
          <a:lstStyle/>
          <a:p>
            <a:pPr algn="ctr"/>
            <a:r>
              <a:rPr lang="en-US" sz="4000" dirty="0">
                <a:solidFill>
                  <a:schemeClr val="accent1">
                    <a:lumMod val="50000"/>
                  </a:schemeClr>
                </a:solidFill>
                <a:latin typeface="+mn-lt"/>
              </a:rPr>
              <a:t>Light intensity and color</a:t>
            </a:r>
          </a:p>
        </p:txBody>
      </p:sp>
      <p:sp>
        <p:nvSpPr>
          <p:cNvPr id="13" name="TextBox 12">
            <a:extLst>
              <a:ext uri="{FF2B5EF4-FFF2-40B4-BE49-F238E27FC236}">
                <a16:creationId xmlns:a16="http://schemas.microsoft.com/office/drawing/2014/main" id="{ACEB102A-4E02-C522-EF4F-ED7F98D7C394}"/>
              </a:ext>
            </a:extLst>
          </p:cNvPr>
          <p:cNvSpPr txBox="1"/>
          <p:nvPr/>
        </p:nvSpPr>
        <p:spPr>
          <a:xfrm>
            <a:off x="405934" y="799611"/>
            <a:ext cx="5690066" cy="584775"/>
          </a:xfrm>
          <a:prstGeom prst="rect">
            <a:avLst/>
          </a:prstGeom>
          <a:noFill/>
        </p:spPr>
        <p:txBody>
          <a:bodyPr wrap="square" rtlCol="0">
            <a:spAutoFit/>
          </a:bodyPr>
          <a:lstStyle/>
          <a:p>
            <a:r>
              <a:rPr lang="en-US" sz="3200" dirty="0"/>
              <a:t>Light Color Temperature (Kelvin)</a:t>
            </a:r>
          </a:p>
        </p:txBody>
      </p:sp>
      <p:sp>
        <p:nvSpPr>
          <p:cNvPr id="14" name="Content Placeholder 10">
            <a:extLst>
              <a:ext uri="{FF2B5EF4-FFF2-40B4-BE49-F238E27FC236}">
                <a16:creationId xmlns:a16="http://schemas.microsoft.com/office/drawing/2014/main" id="{73430A50-2852-F056-5AE8-F99DC39A151A}"/>
              </a:ext>
            </a:extLst>
          </p:cNvPr>
          <p:cNvSpPr txBox="1">
            <a:spLocks/>
          </p:cNvSpPr>
          <p:nvPr/>
        </p:nvSpPr>
        <p:spPr>
          <a:xfrm>
            <a:off x="405935" y="2982577"/>
            <a:ext cx="5662016" cy="3273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sz="2000" dirty="0"/>
              <a:t>Color temperature describes the hue of the light, it is measured in degrees of Kelvin</a:t>
            </a:r>
          </a:p>
          <a:p>
            <a:pPr marL="925830" lvl="2" indent="-285750">
              <a:lnSpc>
                <a:spcPct val="100000"/>
              </a:lnSpc>
              <a:spcBef>
                <a:spcPts val="0"/>
              </a:spcBef>
            </a:pPr>
            <a:r>
              <a:rPr lang="en-US" sz="1800" dirty="0">
                <a:solidFill>
                  <a:schemeClr val="tx1">
                    <a:lumMod val="65000"/>
                    <a:lumOff val="35000"/>
                  </a:schemeClr>
                </a:solidFill>
              </a:rPr>
              <a:t>Candle flame: 1800K</a:t>
            </a:r>
          </a:p>
          <a:p>
            <a:pPr marL="925830" lvl="2" indent="-285750">
              <a:lnSpc>
                <a:spcPct val="100000"/>
              </a:lnSpc>
              <a:spcBef>
                <a:spcPts val="0"/>
              </a:spcBef>
            </a:pPr>
            <a:r>
              <a:rPr lang="en-US" sz="1800" dirty="0">
                <a:solidFill>
                  <a:schemeClr val="tx1">
                    <a:lumMod val="65000"/>
                    <a:lumOff val="35000"/>
                  </a:schemeClr>
                </a:solidFill>
              </a:rPr>
              <a:t>Incandescent: 2700K</a:t>
            </a:r>
          </a:p>
          <a:p>
            <a:pPr marL="925830" lvl="2" indent="-285750">
              <a:lnSpc>
                <a:spcPct val="100000"/>
              </a:lnSpc>
              <a:spcBef>
                <a:spcPts val="0"/>
              </a:spcBef>
            </a:pPr>
            <a:r>
              <a:rPr lang="en-US" sz="1800" dirty="0">
                <a:solidFill>
                  <a:schemeClr val="tx1">
                    <a:lumMod val="65000"/>
                    <a:lumOff val="35000"/>
                  </a:schemeClr>
                </a:solidFill>
              </a:rPr>
              <a:t>Day light: 5000K</a:t>
            </a:r>
          </a:p>
          <a:p>
            <a:pPr marL="925830" lvl="2" indent="-285750">
              <a:lnSpc>
                <a:spcPct val="100000"/>
              </a:lnSpc>
              <a:spcBef>
                <a:spcPts val="0"/>
              </a:spcBef>
            </a:pPr>
            <a:r>
              <a:rPr lang="en-US" sz="1800" dirty="0">
                <a:solidFill>
                  <a:schemeClr val="tx1">
                    <a:lumMod val="65000"/>
                    <a:lumOff val="35000"/>
                  </a:schemeClr>
                </a:solidFill>
              </a:rPr>
              <a:t>Blue sky: 8008-10000K</a:t>
            </a:r>
          </a:p>
          <a:p>
            <a:pPr>
              <a:buFont typeface="Wingdings" pitchFamily="2" charset="2"/>
              <a:buChar char="Ø"/>
            </a:pPr>
            <a:r>
              <a:rPr lang="en-US" sz="2000" dirty="0"/>
              <a:t>Blue rich light causes most glare and is the most disruptive to sleep and wildlife</a:t>
            </a:r>
            <a:r>
              <a:rPr lang="en-US" sz="2400" dirty="0"/>
              <a:t>. </a:t>
            </a:r>
          </a:p>
        </p:txBody>
      </p:sp>
      <p:pic>
        <p:nvPicPr>
          <p:cNvPr id="16" name="Picture 15" descr="A row of lights on a wall&#10;&#10;Description automatically generated">
            <a:extLst>
              <a:ext uri="{FF2B5EF4-FFF2-40B4-BE49-F238E27FC236}">
                <a16:creationId xmlns:a16="http://schemas.microsoft.com/office/drawing/2014/main" id="{647E88CF-2E5C-2748-37EB-AC37C18A2816}"/>
              </a:ext>
            </a:extLst>
          </p:cNvPr>
          <p:cNvPicPr>
            <a:picLocks noChangeAspect="1"/>
          </p:cNvPicPr>
          <p:nvPr/>
        </p:nvPicPr>
        <p:blipFill>
          <a:blip r:embed="rId3" cstate="screen">
            <a:extLst>
              <a:ext uri="{28A0092B-C50C-407E-A947-70E740481C1C}">
                <a14:useLocalDpi xmlns:a14="http://schemas.microsoft.com/office/drawing/2010/main"/>
              </a:ext>
            </a:extLst>
          </a:blip>
          <a:srcRect r="24112"/>
          <a:stretch/>
        </p:blipFill>
        <p:spPr>
          <a:xfrm>
            <a:off x="377884" y="1420175"/>
            <a:ext cx="5690066" cy="1476646"/>
          </a:xfrm>
          <a:prstGeom prst="rect">
            <a:avLst/>
          </a:prstGeom>
        </p:spPr>
      </p:pic>
      <p:sp>
        <p:nvSpPr>
          <p:cNvPr id="18" name="Content Placeholder 7">
            <a:extLst>
              <a:ext uri="{FF2B5EF4-FFF2-40B4-BE49-F238E27FC236}">
                <a16:creationId xmlns:a16="http://schemas.microsoft.com/office/drawing/2014/main" id="{AE611AFF-D56E-3BD4-BE60-19E7C9021711}"/>
              </a:ext>
            </a:extLst>
          </p:cNvPr>
          <p:cNvSpPr txBox="1">
            <a:spLocks/>
          </p:cNvSpPr>
          <p:nvPr/>
        </p:nvSpPr>
        <p:spPr>
          <a:xfrm>
            <a:off x="0" y="6154161"/>
            <a:ext cx="6636327" cy="6463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dirty="0">
                <a:solidFill>
                  <a:srgbClr val="1E5B9E"/>
                </a:solidFill>
                <a:hlinkClick r:id="rId4"/>
              </a:rPr>
              <a:t>https://darksky.org/news/why-is-blue-light-at-night-bad</a:t>
            </a:r>
            <a:r>
              <a:rPr lang="en-US" sz="1200" dirty="0"/>
              <a:t>.</a:t>
            </a:r>
          </a:p>
          <a:p>
            <a:pPr marL="0" indent="0">
              <a:lnSpc>
                <a:spcPct val="100000"/>
              </a:lnSpc>
              <a:spcBef>
                <a:spcPts val="0"/>
              </a:spcBef>
              <a:buNone/>
            </a:pPr>
            <a:r>
              <a:rPr lang="en-US" sz="1200" dirty="0">
                <a:hlinkClick r:id="rId5"/>
              </a:rPr>
              <a:t>https://nvlightingga.com/blog/how-bright-should-outdoor-lighting-be</a:t>
            </a:r>
            <a:endParaRPr lang="en-US" sz="1200" dirty="0"/>
          </a:p>
          <a:p>
            <a:pPr marL="0" indent="0">
              <a:lnSpc>
                <a:spcPct val="100000"/>
              </a:lnSpc>
              <a:spcBef>
                <a:spcPts val="0"/>
              </a:spcBef>
              <a:buNone/>
            </a:pPr>
            <a:r>
              <a:rPr lang="en-US" sz="1200" dirty="0">
                <a:hlinkClick r:id="rId6"/>
              </a:rPr>
              <a:t>https://www.streetlights-solar.com/how-many-lumens-do-i-need-for-outdoor-lighting.html</a:t>
            </a:r>
            <a:endParaRPr lang="en-US" sz="1200" dirty="0"/>
          </a:p>
        </p:txBody>
      </p:sp>
      <p:pic>
        <p:nvPicPr>
          <p:cNvPr id="6" name="Picture 5" descr="A light bulb in different colors&#10;&#10;Description automatically generated">
            <a:extLst>
              <a:ext uri="{FF2B5EF4-FFF2-40B4-BE49-F238E27FC236}">
                <a16:creationId xmlns:a16="http://schemas.microsoft.com/office/drawing/2014/main" id="{74ADB681-9522-CF86-4FEA-1BF38A949F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45087" y="1454359"/>
            <a:ext cx="5755223" cy="1476646"/>
          </a:xfrm>
          <a:prstGeom prst="rect">
            <a:avLst/>
          </a:prstGeom>
        </p:spPr>
      </p:pic>
      <p:sp>
        <p:nvSpPr>
          <p:cNvPr id="7" name="Content Placeholder 10">
            <a:extLst>
              <a:ext uri="{FF2B5EF4-FFF2-40B4-BE49-F238E27FC236}">
                <a16:creationId xmlns:a16="http://schemas.microsoft.com/office/drawing/2014/main" id="{EA934E2E-B5F6-3DAE-71F4-B69097C0A039}"/>
              </a:ext>
            </a:extLst>
          </p:cNvPr>
          <p:cNvSpPr>
            <a:spLocks noGrp="1"/>
          </p:cNvSpPr>
          <p:nvPr>
            <p:ph idx="1"/>
          </p:nvPr>
        </p:nvSpPr>
        <p:spPr>
          <a:xfrm>
            <a:off x="6473887" y="2896823"/>
            <a:ext cx="5630203" cy="3903671"/>
          </a:xfrm>
        </p:spPr>
        <p:txBody>
          <a:bodyPr>
            <a:noAutofit/>
          </a:bodyPr>
          <a:lstStyle/>
          <a:p>
            <a:pPr>
              <a:buFont typeface="Wingdings" pitchFamily="2" charset="2"/>
              <a:buChar char="Ø"/>
            </a:pPr>
            <a:r>
              <a:rPr lang="en-US" sz="2000" dirty="0"/>
              <a:t>The light output of a source is measured in Lumens</a:t>
            </a:r>
          </a:p>
          <a:p>
            <a:r>
              <a:rPr lang="en-US" sz="2000" dirty="0"/>
              <a:t> </a:t>
            </a:r>
            <a:r>
              <a:rPr lang="en-US" sz="2000" dirty="0">
                <a:solidFill>
                  <a:schemeClr val="tx1">
                    <a:lumMod val="65000"/>
                    <a:lumOff val="35000"/>
                  </a:schemeClr>
                </a:solidFill>
              </a:rPr>
              <a:t>Watts is the energy used to generate light. </a:t>
            </a:r>
          </a:p>
          <a:p>
            <a:pPr marL="182880" lvl="1" indent="0">
              <a:buNone/>
            </a:pPr>
            <a:r>
              <a:rPr lang="en-US" sz="1600" dirty="0">
                <a:solidFill>
                  <a:schemeClr val="tx1">
                    <a:lumMod val="65000"/>
                    <a:lumOff val="35000"/>
                  </a:schemeClr>
                </a:solidFill>
              </a:rPr>
              <a:t>A 9-watt LED is equivalent to a 60 watts incandescent bulb</a:t>
            </a:r>
          </a:p>
          <a:p>
            <a:pPr>
              <a:buFont typeface="Wingdings" pitchFamily="2" charset="2"/>
              <a:buChar char="Ø"/>
            </a:pPr>
            <a:r>
              <a:rPr lang="en-US" sz="2000" dirty="0"/>
              <a:t>How many lumens is needed depends use</a:t>
            </a:r>
          </a:p>
          <a:p>
            <a:r>
              <a:rPr lang="en-US" sz="1800" dirty="0">
                <a:solidFill>
                  <a:schemeClr val="tx1">
                    <a:lumMod val="65000"/>
                    <a:lumOff val="35000"/>
                  </a:schemeClr>
                </a:solidFill>
              </a:rPr>
              <a:t>200-500 lumens is considered sufficient to illuminate an entrance way</a:t>
            </a:r>
          </a:p>
          <a:p>
            <a:r>
              <a:rPr lang="en-US" sz="1800" dirty="0">
                <a:solidFill>
                  <a:schemeClr val="tx1">
                    <a:lumMod val="65000"/>
                    <a:lumOff val="35000"/>
                  </a:schemeClr>
                </a:solidFill>
              </a:rPr>
              <a:t>Lincoln’s outdoor lighting guidance restricts a light source to 900 lumens but does not limit the number of light sources</a:t>
            </a:r>
          </a:p>
          <a:p>
            <a:pPr>
              <a:buFont typeface="Wingdings" pitchFamily="2" charset="2"/>
              <a:buChar char="Ø"/>
            </a:pPr>
            <a:r>
              <a:rPr lang="en-US" sz="2000" dirty="0">
                <a:solidFill>
                  <a:schemeClr val="tx1">
                    <a:lumMod val="75000"/>
                    <a:lumOff val="25000"/>
                  </a:schemeClr>
                </a:solidFill>
              </a:rPr>
              <a:t>The illumination, measured in Lux, is what truly matters</a:t>
            </a:r>
          </a:p>
        </p:txBody>
      </p:sp>
      <p:sp>
        <p:nvSpPr>
          <p:cNvPr id="8" name="TextBox 7">
            <a:extLst>
              <a:ext uri="{FF2B5EF4-FFF2-40B4-BE49-F238E27FC236}">
                <a16:creationId xmlns:a16="http://schemas.microsoft.com/office/drawing/2014/main" id="{88035BA9-0628-8E2D-E157-66EFBE8846EE}"/>
              </a:ext>
            </a:extLst>
          </p:cNvPr>
          <p:cNvSpPr txBox="1"/>
          <p:nvPr/>
        </p:nvSpPr>
        <p:spPr>
          <a:xfrm>
            <a:off x="6874017" y="814704"/>
            <a:ext cx="4822381" cy="584775"/>
          </a:xfrm>
          <a:prstGeom prst="rect">
            <a:avLst/>
          </a:prstGeom>
          <a:noFill/>
        </p:spPr>
        <p:txBody>
          <a:bodyPr wrap="square" rtlCol="0">
            <a:spAutoFit/>
          </a:bodyPr>
          <a:lstStyle/>
          <a:p>
            <a:r>
              <a:rPr lang="en-US" sz="3200" dirty="0"/>
              <a:t>Light intensity (Lumens)</a:t>
            </a:r>
          </a:p>
        </p:txBody>
      </p:sp>
    </p:spTree>
    <p:extLst>
      <p:ext uri="{BB962C8B-B14F-4D97-AF65-F5344CB8AC3E}">
        <p14:creationId xmlns:p14="http://schemas.microsoft.com/office/powerpoint/2010/main" val="1404072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05E1-30AB-6F66-924D-40C2B47D5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08034-C352-6995-0FB8-F41E66A76470}"/>
              </a:ext>
            </a:extLst>
          </p:cNvPr>
          <p:cNvSpPr>
            <a:spLocks noGrp="1"/>
          </p:cNvSpPr>
          <p:nvPr>
            <p:ph type="title"/>
          </p:nvPr>
        </p:nvSpPr>
        <p:spPr>
          <a:xfrm>
            <a:off x="1" y="2"/>
            <a:ext cx="12191999" cy="733013"/>
          </a:xfrm>
          <a:solidFill>
            <a:schemeClr val="bg2"/>
          </a:solidFill>
        </p:spPr>
        <p:txBody>
          <a:bodyPr>
            <a:normAutofit/>
          </a:bodyPr>
          <a:lstStyle/>
          <a:p>
            <a:pPr algn="ctr"/>
            <a:r>
              <a:rPr lang="en-US" sz="4000" dirty="0">
                <a:solidFill>
                  <a:schemeClr val="accent1">
                    <a:lumMod val="50000"/>
                  </a:schemeClr>
                </a:solidFill>
                <a:latin typeface="+mn-lt"/>
              </a:rPr>
              <a:t> Birds need darkness to migrate and survive</a:t>
            </a:r>
          </a:p>
        </p:txBody>
      </p:sp>
      <p:sp>
        <p:nvSpPr>
          <p:cNvPr id="6" name="Content Placeholder 3">
            <a:extLst>
              <a:ext uri="{FF2B5EF4-FFF2-40B4-BE49-F238E27FC236}">
                <a16:creationId xmlns:a16="http://schemas.microsoft.com/office/drawing/2014/main" id="{920EB5C9-A31A-D9F7-0846-30797D191975}"/>
              </a:ext>
            </a:extLst>
          </p:cNvPr>
          <p:cNvSpPr txBox="1">
            <a:spLocks/>
          </p:cNvSpPr>
          <p:nvPr/>
        </p:nvSpPr>
        <p:spPr>
          <a:xfrm>
            <a:off x="654628" y="1500491"/>
            <a:ext cx="10882745" cy="5768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kern="100" dirty="0">
              <a:ea typeface="Aptos" panose="020B0004020202020204" pitchFamily="34" charset="0"/>
              <a:cs typeface="Times New Roman" panose="02020603050405020304" pitchFamily="18" charset="0"/>
            </a:endParaRPr>
          </a:p>
          <a:p>
            <a:pPr marL="457200" lvl="1" indent="0">
              <a:buNone/>
            </a:pPr>
            <a:r>
              <a:rPr lang="en-US" sz="2000" b="1" dirty="0"/>
              <a:t>	</a:t>
            </a:r>
          </a:p>
        </p:txBody>
      </p:sp>
      <p:pic>
        <p:nvPicPr>
          <p:cNvPr id="5" name="Picture 4" descr="A bird standing in a circle of objects&#10;&#10;Description automatically generated">
            <a:extLst>
              <a:ext uri="{FF2B5EF4-FFF2-40B4-BE49-F238E27FC236}">
                <a16:creationId xmlns:a16="http://schemas.microsoft.com/office/drawing/2014/main" id="{E4EDF010-7386-799B-228F-40B34A446D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2948" y="1065464"/>
            <a:ext cx="4946764" cy="3581529"/>
          </a:xfrm>
          <a:prstGeom prst="rect">
            <a:avLst/>
          </a:prstGeom>
        </p:spPr>
      </p:pic>
      <p:sp>
        <p:nvSpPr>
          <p:cNvPr id="8" name="TextBox 7">
            <a:extLst>
              <a:ext uri="{FF2B5EF4-FFF2-40B4-BE49-F238E27FC236}">
                <a16:creationId xmlns:a16="http://schemas.microsoft.com/office/drawing/2014/main" id="{4FF13004-43BD-DC21-9059-23E53B7DC9BD}"/>
              </a:ext>
            </a:extLst>
          </p:cNvPr>
          <p:cNvSpPr txBox="1"/>
          <p:nvPr/>
        </p:nvSpPr>
        <p:spPr>
          <a:xfrm>
            <a:off x="284901" y="6014222"/>
            <a:ext cx="8199342" cy="830997"/>
          </a:xfrm>
          <a:prstGeom prst="rect">
            <a:avLst/>
          </a:prstGeom>
          <a:noFill/>
        </p:spPr>
        <p:txBody>
          <a:bodyPr wrap="square" rtlCol="0">
            <a:spAutoFit/>
          </a:bodyPr>
          <a:lstStyle/>
          <a:p>
            <a:r>
              <a:rPr lang="en-US" sz="1200" dirty="0">
                <a:hlinkClick r:id="rId4"/>
              </a:rPr>
              <a:t>https://flap.org/</a:t>
            </a:r>
          </a:p>
          <a:p>
            <a:r>
              <a:rPr lang="en-US" sz="1200" dirty="0">
                <a:hlinkClick r:id="rId4"/>
              </a:rPr>
              <a:t>https://darksky.org/resources/what-is-light-pollution%20/effects/wildlife-ecosystems/</a:t>
            </a:r>
            <a:endParaRPr lang="en-US" sz="1200" dirty="0"/>
          </a:p>
          <a:p>
            <a:r>
              <a:rPr lang="en-US" sz="1200" u="sng" kern="100" dirty="0">
                <a:solidFill>
                  <a:srgbClr val="467886"/>
                </a:solidFill>
                <a:ea typeface="Aptos" panose="020B0004020202020204" pitchFamily="34" charset="0"/>
                <a:cs typeface="Times New Roman" panose="02020603050405020304" pitchFamily="18" charset="0"/>
                <a:hlinkClick r:id="rId5"/>
              </a:rPr>
              <a:t>https://darksky.org/news/artificial-light-at-night-state-of-the-science-2023-report/</a:t>
            </a:r>
            <a:endParaRPr lang="en-US" sz="1200" u="sng" kern="100" dirty="0">
              <a:solidFill>
                <a:srgbClr val="467886"/>
              </a:solidFill>
              <a:ea typeface="Aptos" panose="020B0004020202020204" pitchFamily="34" charset="0"/>
              <a:cs typeface="Times New Roman" panose="02020603050405020304" pitchFamily="18" charset="0"/>
            </a:endParaRPr>
          </a:p>
          <a:p>
            <a:r>
              <a:rPr lang="en-US" sz="1200" kern="100" dirty="0">
                <a:ea typeface="Aptos" panose="020B0004020202020204" pitchFamily="34" charset="0"/>
                <a:cs typeface="Times New Roman" panose="02020603050405020304" pitchFamily="18" charset="0"/>
                <a:hlinkClick r:id="rId6"/>
              </a:rPr>
              <a:t>https://www.pbs.org/newshour/science/how-light-pollution-can-imperil-migrating-birds-by-luring-them-into-cities</a:t>
            </a:r>
            <a:endParaRPr lang="en-US" sz="1200" kern="100" dirty="0">
              <a:ea typeface="Aptos" panose="020B0004020202020204" pitchFamily="34" charset="0"/>
              <a:cs typeface="Times New Roman" panose="02020603050405020304" pitchFamily="18" charset="0"/>
            </a:endParaRPr>
          </a:p>
        </p:txBody>
      </p:sp>
      <p:sp>
        <p:nvSpPr>
          <p:cNvPr id="9" name="Content Placeholder 3">
            <a:extLst>
              <a:ext uri="{FF2B5EF4-FFF2-40B4-BE49-F238E27FC236}">
                <a16:creationId xmlns:a16="http://schemas.microsoft.com/office/drawing/2014/main" id="{9EEDD954-ECCB-E5DF-5B0C-8BFC65D70CA6}"/>
              </a:ext>
            </a:extLst>
          </p:cNvPr>
          <p:cNvSpPr txBox="1">
            <a:spLocks/>
          </p:cNvSpPr>
          <p:nvPr/>
        </p:nvSpPr>
        <p:spPr>
          <a:xfrm>
            <a:off x="284901" y="733013"/>
            <a:ext cx="6673767" cy="2877474"/>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endParaRPr lang="en-US" sz="4000" dirty="0">
              <a:solidFill>
                <a:srgbClr val="000000"/>
              </a:solidFill>
            </a:endParaRPr>
          </a:p>
          <a:p>
            <a:pPr>
              <a:lnSpc>
                <a:spcPct val="120000"/>
              </a:lnSpc>
            </a:pPr>
            <a:r>
              <a:rPr lang="en-US" sz="7200" dirty="0">
                <a:solidFill>
                  <a:srgbClr val="000000"/>
                </a:solidFill>
              </a:rPr>
              <a:t>80% of bird species migrate at night.  </a:t>
            </a:r>
          </a:p>
          <a:p>
            <a:pPr>
              <a:lnSpc>
                <a:spcPct val="120000"/>
              </a:lnSpc>
            </a:pPr>
            <a:r>
              <a:rPr lang="en-US" sz="7200" dirty="0">
                <a:solidFill>
                  <a:srgbClr val="000000"/>
                </a:solidFill>
              </a:rPr>
              <a:t>Artificial light disorients and attracts them.  It causes birds to wander off course and hit buildings.  </a:t>
            </a:r>
          </a:p>
          <a:p>
            <a:pPr>
              <a:lnSpc>
                <a:spcPct val="120000"/>
              </a:lnSpc>
            </a:pPr>
            <a:r>
              <a:rPr lang="en-US" sz="7200" dirty="0">
                <a:solidFill>
                  <a:srgbClr val="000000"/>
                </a:solidFill>
              </a:rPr>
              <a:t>Among the one billion birds that die from flying into buildings in the USA each year, nearly half of them collide with homes and smaller buildings. </a:t>
            </a:r>
          </a:p>
        </p:txBody>
      </p:sp>
      <p:sp>
        <p:nvSpPr>
          <p:cNvPr id="12" name="TextBox 11">
            <a:extLst>
              <a:ext uri="{FF2B5EF4-FFF2-40B4-BE49-F238E27FC236}">
                <a16:creationId xmlns:a16="http://schemas.microsoft.com/office/drawing/2014/main" id="{6FF9ED0B-4797-37F5-DB05-79BB25DA6C4C}"/>
              </a:ext>
            </a:extLst>
          </p:cNvPr>
          <p:cNvSpPr txBox="1"/>
          <p:nvPr/>
        </p:nvSpPr>
        <p:spPr>
          <a:xfrm>
            <a:off x="8894277" y="4979440"/>
            <a:ext cx="3288299" cy="738664"/>
          </a:xfrm>
          <a:prstGeom prst="rect">
            <a:avLst/>
          </a:prstGeom>
          <a:solidFill>
            <a:schemeClr val="bg1"/>
          </a:solidFill>
        </p:spPr>
        <p:txBody>
          <a:bodyPr wrap="square" rtlCol="0">
            <a:spAutoFit/>
          </a:bodyPr>
          <a:lstStyle/>
          <a:p>
            <a:r>
              <a:rPr lang="en-US" sz="1400" dirty="0"/>
              <a:t>“When words collide”, Patricia </a:t>
            </a:r>
            <a:r>
              <a:rPr lang="en-US" sz="1400" dirty="0" err="1"/>
              <a:t>Homonyla</a:t>
            </a:r>
            <a:r>
              <a:rPr lang="en-US" sz="1400" dirty="0"/>
              <a:t>.  </a:t>
            </a:r>
          </a:p>
          <a:p>
            <a:r>
              <a:rPr lang="en-US" sz="1400" dirty="0"/>
              <a:t>Dead Birds that hit building during their migrations. The Smithsonian, 2016</a:t>
            </a:r>
          </a:p>
        </p:txBody>
      </p:sp>
      <p:pic>
        <p:nvPicPr>
          <p:cNvPr id="14" name="Picture 13" descr="A owl sitting on a branch&#10;&#10;Description automatically generated">
            <a:extLst>
              <a:ext uri="{FF2B5EF4-FFF2-40B4-BE49-F238E27FC236}">
                <a16:creationId xmlns:a16="http://schemas.microsoft.com/office/drawing/2014/main" id="{F57CD0EB-5DB5-00E8-4FFC-F51396B27C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297" y="3610492"/>
            <a:ext cx="3545655" cy="2367373"/>
          </a:xfrm>
          <a:prstGeom prst="rect">
            <a:avLst/>
          </a:prstGeom>
        </p:spPr>
      </p:pic>
      <p:sp>
        <p:nvSpPr>
          <p:cNvPr id="11" name="TextBox 10">
            <a:extLst>
              <a:ext uri="{FF2B5EF4-FFF2-40B4-BE49-F238E27FC236}">
                <a16:creationId xmlns:a16="http://schemas.microsoft.com/office/drawing/2014/main" id="{F9732A3F-576A-6F9F-0BE4-A0B3A8649CAE}"/>
              </a:ext>
            </a:extLst>
          </p:cNvPr>
          <p:cNvSpPr txBox="1"/>
          <p:nvPr/>
        </p:nvSpPr>
        <p:spPr>
          <a:xfrm>
            <a:off x="4000517" y="4517777"/>
            <a:ext cx="2980963" cy="1200329"/>
          </a:xfrm>
          <a:prstGeom prst="rect">
            <a:avLst/>
          </a:prstGeom>
          <a:noFill/>
        </p:spPr>
        <p:txBody>
          <a:bodyPr wrap="square" rtlCol="0">
            <a:spAutoFit/>
          </a:bodyPr>
          <a:lstStyle/>
          <a:p>
            <a:r>
              <a:rPr lang="en-US" dirty="0">
                <a:solidFill>
                  <a:srgbClr val="000000"/>
                </a:solidFill>
              </a:rPr>
              <a:t>Owls are blinded by bright light;  they stay away from artificial light which greatly limits their range.  </a:t>
            </a:r>
            <a:endParaRPr lang="en-US" sz="1400" dirty="0"/>
          </a:p>
        </p:txBody>
      </p:sp>
    </p:spTree>
    <p:extLst>
      <p:ext uri="{BB962C8B-B14F-4D97-AF65-F5344CB8AC3E}">
        <p14:creationId xmlns:p14="http://schemas.microsoft.com/office/powerpoint/2010/main" val="38450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E0DC5-B362-D821-EE49-4E013D600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8714A-D2AC-728B-B51A-4792A3BF3A5B}"/>
              </a:ext>
            </a:extLst>
          </p:cNvPr>
          <p:cNvSpPr>
            <a:spLocks noGrp="1"/>
          </p:cNvSpPr>
          <p:nvPr>
            <p:ph type="title"/>
          </p:nvPr>
        </p:nvSpPr>
        <p:spPr>
          <a:xfrm>
            <a:off x="1" y="2"/>
            <a:ext cx="12191999" cy="733013"/>
          </a:xfrm>
          <a:solidFill>
            <a:schemeClr val="bg2"/>
          </a:solidFill>
        </p:spPr>
        <p:txBody>
          <a:bodyPr>
            <a:normAutofit/>
          </a:bodyPr>
          <a:lstStyle/>
          <a:p>
            <a:pPr algn="ctr"/>
            <a:r>
              <a:rPr lang="en-US" sz="4000" dirty="0">
                <a:solidFill>
                  <a:schemeClr val="accent1">
                    <a:lumMod val="50000"/>
                  </a:schemeClr>
                </a:solidFill>
                <a:latin typeface="+mn-lt"/>
              </a:rPr>
              <a:t>Lincoln farmers need the lights out</a:t>
            </a:r>
          </a:p>
        </p:txBody>
      </p:sp>
      <p:sp>
        <p:nvSpPr>
          <p:cNvPr id="6" name="Content Placeholder 3">
            <a:extLst>
              <a:ext uri="{FF2B5EF4-FFF2-40B4-BE49-F238E27FC236}">
                <a16:creationId xmlns:a16="http://schemas.microsoft.com/office/drawing/2014/main" id="{380A2010-4929-755F-A725-6FEB8C2D1C24}"/>
              </a:ext>
            </a:extLst>
          </p:cNvPr>
          <p:cNvSpPr txBox="1">
            <a:spLocks/>
          </p:cNvSpPr>
          <p:nvPr/>
        </p:nvSpPr>
        <p:spPr>
          <a:xfrm>
            <a:off x="369345" y="5043175"/>
            <a:ext cx="6551486" cy="2646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kern="100" dirty="0">
              <a:ea typeface="Aptos" panose="020B0004020202020204" pitchFamily="34" charset="0"/>
              <a:cs typeface="Times New Roman" panose="02020603050405020304" pitchFamily="18" charset="0"/>
            </a:endParaRPr>
          </a:p>
          <a:p>
            <a:pPr marL="457200" lvl="1" indent="0">
              <a:buNone/>
            </a:pPr>
            <a:r>
              <a:rPr lang="en-US" sz="2000" b="1" dirty="0"/>
              <a:t>	</a:t>
            </a:r>
          </a:p>
        </p:txBody>
      </p:sp>
      <p:sp>
        <p:nvSpPr>
          <p:cNvPr id="7" name="TextBox 6">
            <a:extLst>
              <a:ext uri="{FF2B5EF4-FFF2-40B4-BE49-F238E27FC236}">
                <a16:creationId xmlns:a16="http://schemas.microsoft.com/office/drawing/2014/main" id="{A3B65419-20CB-A535-1916-B730C61ADD1F}"/>
              </a:ext>
            </a:extLst>
          </p:cNvPr>
          <p:cNvSpPr txBox="1"/>
          <p:nvPr/>
        </p:nvSpPr>
        <p:spPr>
          <a:xfrm>
            <a:off x="939911" y="6435638"/>
            <a:ext cx="10882745" cy="370807"/>
          </a:xfrm>
          <a:prstGeom prst="rect">
            <a:avLst/>
          </a:prstGeom>
          <a:noFill/>
        </p:spPr>
        <p:txBody>
          <a:bodyPr wrap="square">
            <a:spAutoFit/>
          </a:bodyPr>
          <a:lstStyle/>
          <a:p>
            <a:pPr>
              <a:lnSpc>
                <a:spcPct val="120000"/>
              </a:lnSpc>
            </a:pPr>
            <a:r>
              <a:rPr lang="en-US" sz="1600" i="1" dirty="0">
                <a:solidFill>
                  <a:schemeClr val="tx1">
                    <a:lumMod val="75000"/>
                    <a:lumOff val="25000"/>
                  </a:schemeClr>
                </a:solidFill>
                <a:latin typeface="Aptos" panose="020B0004020202020204" pitchFamily="34" charset="0"/>
                <a:ea typeface="Aptos" panose="020B0004020202020204" pitchFamily="34" charset="0"/>
                <a:cs typeface="Times New Roman" panose="02020603050405020304" pitchFamily="18" charset="0"/>
              </a:rPr>
              <a:t>There was a star danced, and under that I was born.  (William Shakespeare, Much Ado About Nothing)</a:t>
            </a:r>
            <a:endParaRPr lang="en-US" sz="1600" i="1" kern="100" dirty="0">
              <a:solidFill>
                <a:schemeClr val="tx1">
                  <a:lumMod val="75000"/>
                  <a:lumOff val="25000"/>
                </a:schemeClr>
              </a:solidFill>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bug on a leaf&#10;&#10;Description automatically generated">
            <a:extLst>
              <a:ext uri="{FF2B5EF4-FFF2-40B4-BE49-F238E27FC236}">
                <a16:creationId xmlns:a16="http://schemas.microsoft.com/office/drawing/2014/main" id="{5E20B1DC-6607-0426-EEAF-4B8E641C7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1698" y="3269673"/>
            <a:ext cx="3583163" cy="2484436"/>
          </a:xfrm>
          <a:prstGeom prst="rect">
            <a:avLst/>
          </a:prstGeom>
        </p:spPr>
      </p:pic>
      <p:sp>
        <p:nvSpPr>
          <p:cNvPr id="14" name="TextBox 13">
            <a:extLst>
              <a:ext uri="{FF2B5EF4-FFF2-40B4-BE49-F238E27FC236}">
                <a16:creationId xmlns:a16="http://schemas.microsoft.com/office/drawing/2014/main" id="{65AB1D88-6FCD-9FA5-3815-E3025B2236DC}"/>
              </a:ext>
            </a:extLst>
          </p:cNvPr>
          <p:cNvSpPr txBox="1"/>
          <p:nvPr/>
        </p:nvSpPr>
        <p:spPr>
          <a:xfrm>
            <a:off x="6689205" y="5882001"/>
            <a:ext cx="5502794" cy="461665"/>
          </a:xfrm>
          <a:prstGeom prst="rect">
            <a:avLst/>
          </a:prstGeom>
          <a:noFill/>
        </p:spPr>
        <p:txBody>
          <a:bodyPr wrap="square">
            <a:spAutoFit/>
          </a:bodyPr>
          <a:lstStyle/>
          <a:p>
            <a:r>
              <a:rPr lang="en-US" sz="1200" dirty="0">
                <a:hlinkClick r:id="rId4"/>
              </a:rPr>
              <a:t>https://darksky.org/resources/what-is-light-pollution%20/effects/wildlife-ecosystems/</a:t>
            </a:r>
            <a:endParaRPr lang="en-US" sz="1200" dirty="0"/>
          </a:p>
          <a:p>
            <a:r>
              <a:rPr lang="en-US" sz="1200" u="sng" kern="100" dirty="0">
                <a:solidFill>
                  <a:srgbClr val="467886"/>
                </a:solidFill>
                <a:ea typeface="Aptos" panose="020B0004020202020204" pitchFamily="34" charset="0"/>
                <a:cs typeface="Times New Roman" panose="02020603050405020304" pitchFamily="18" charset="0"/>
                <a:hlinkClick r:id="rId5"/>
              </a:rPr>
              <a:t>https://darksky.org/news/artificial-light-at-night-state-of-the-science-2023-report/</a:t>
            </a:r>
            <a:endParaRPr lang="en-US" sz="1200" kern="100" dirty="0">
              <a:ea typeface="Aptos" panose="020B0004020202020204" pitchFamily="34" charset="0"/>
              <a:cs typeface="Times New Roman" panose="02020603050405020304" pitchFamily="18" charset="0"/>
            </a:endParaRPr>
          </a:p>
        </p:txBody>
      </p:sp>
      <p:sp>
        <p:nvSpPr>
          <p:cNvPr id="18" name="Content Placeholder 3">
            <a:extLst>
              <a:ext uri="{FF2B5EF4-FFF2-40B4-BE49-F238E27FC236}">
                <a16:creationId xmlns:a16="http://schemas.microsoft.com/office/drawing/2014/main" id="{4B49011B-3313-FD4E-679F-FD9FFF834EDB}"/>
              </a:ext>
            </a:extLst>
          </p:cNvPr>
          <p:cNvSpPr>
            <a:spLocks noGrp="1"/>
          </p:cNvSpPr>
          <p:nvPr>
            <p:ph idx="1"/>
          </p:nvPr>
        </p:nvSpPr>
        <p:spPr>
          <a:xfrm>
            <a:off x="219133" y="1342412"/>
            <a:ext cx="5770613" cy="2265691"/>
          </a:xfrm>
        </p:spPr>
        <p:txBody>
          <a:bodyPr>
            <a:normAutofit/>
          </a:bodyPr>
          <a:lstStyle/>
          <a:p>
            <a:pPr marL="457200" lvl="1" indent="0">
              <a:lnSpc>
                <a:spcPct val="120000"/>
              </a:lnSpc>
              <a:spcBef>
                <a:spcPts val="0"/>
              </a:spcBef>
              <a:buNone/>
            </a:pPr>
            <a:endParaRPr lang="en-US" sz="5600" dirty="0">
              <a:solidFill>
                <a:srgbClr val="000000"/>
              </a:solidFill>
            </a:endParaRPr>
          </a:p>
          <a:p>
            <a:pPr marL="457200" lvl="1" indent="0">
              <a:lnSpc>
                <a:spcPct val="120000"/>
              </a:lnSpc>
              <a:spcBef>
                <a:spcPts val="0"/>
              </a:spcBef>
              <a:buNone/>
            </a:pPr>
            <a:endParaRPr lang="en-US" sz="5600" dirty="0">
              <a:solidFill>
                <a:srgbClr val="000000"/>
              </a:solidFill>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457200" lvl="1" indent="0">
              <a:lnSpc>
                <a:spcPct val="120000"/>
              </a:lnSpc>
              <a:spcBef>
                <a:spcPts val="0"/>
              </a:spcBef>
              <a:buNone/>
            </a:pPr>
            <a:endParaRPr lang="en-US" sz="5600" kern="100" dirty="0">
              <a:ea typeface="Aptos" panose="020B0004020202020204" pitchFamily="34" charset="0"/>
              <a:cs typeface="Times New Roman" panose="02020603050405020304" pitchFamily="18" charset="0"/>
            </a:endParaRPr>
          </a:p>
          <a:p>
            <a:pPr marL="0" indent="0">
              <a:buNone/>
            </a:pPr>
            <a:endParaRPr lang="en-US" sz="5600" dirty="0"/>
          </a:p>
        </p:txBody>
      </p:sp>
      <p:sp>
        <p:nvSpPr>
          <p:cNvPr id="22" name="Content Placeholder 3">
            <a:extLst>
              <a:ext uri="{FF2B5EF4-FFF2-40B4-BE49-F238E27FC236}">
                <a16:creationId xmlns:a16="http://schemas.microsoft.com/office/drawing/2014/main" id="{9CA11702-B6B6-1478-2609-5C90958952F8}"/>
              </a:ext>
            </a:extLst>
          </p:cNvPr>
          <p:cNvSpPr txBox="1">
            <a:spLocks/>
          </p:cNvSpPr>
          <p:nvPr/>
        </p:nvSpPr>
        <p:spPr>
          <a:xfrm>
            <a:off x="219133" y="763526"/>
            <a:ext cx="11174955" cy="2364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dirty="0">
                <a:solidFill>
                  <a:srgbClr val="000000"/>
                </a:solidFill>
              </a:rPr>
              <a:t>Pollinators and other insects require darkness at night for survival</a:t>
            </a:r>
            <a:endParaRPr lang="en-US" sz="1800" dirty="0">
              <a:solidFill>
                <a:srgbClr val="000000"/>
              </a:solidFill>
            </a:endParaRPr>
          </a:p>
          <a:p>
            <a:pPr>
              <a:lnSpc>
                <a:spcPct val="120000"/>
              </a:lnSpc>
              <a:spcBef>
                <a:spcPts val="0"/>
              </a:spcBef>
            </a:pPr>
            <a:r>
              <a:rPr lang="en-US" sz="2400" dirty="0">
                <a:solidFill>
                  <a:srgbClr val="000000"/>
                </a:solidFill>
              </a:rPr>
              <a:t>The loss of pollinators affects our ability to produce food.</a:t>
            </a:r>
          </a:p>
          <a:p>
            <a:pPr marL="502920" lvl="1">
              <a:lnSpc>
                <a:spcPct val="120000"/>
              </a:lnSpc>
              <a:spcBef>
                <a:spcPts val="0"/>
              </a:spcBef>
              <a:buFont typeface="Courier New" panose="02070309020205020404" pitchFamily="49" charset="0"/>
              <a:buChar char="o"/>
            </a:pPr>
            <a:r>
              <a:rPr lang="en-US" sz="1800" dirty="0"/>
              <a:t>A study conducted in 2017 found that approximately 62% fewer insects visited the plants in a meadow illuminated at night with LED streetlamps than a meadow naturally lit by the moon.  </a:t>
            </a:r>
          </a:p>
          <a:p>
            <a:pPr marL="502920" lvl="1">
              <a:lnSpc>
                <a:spcPct val="120000"/>
              </a:lnSpc>
              <a:spcBef>
                <a:spcPts val="0"/>
              </a:spcBef>
              <a:buFont typeface="Courier New" panose="02070309020205020404" pitchFamily="49" charset="0"/>
              <a:buChar char="o"/>
            </a:pPr>
            <a:r>
              <a:rPr lang="en-US" sz="1800" dirty="0"/>
              <a:t>Bees, which are diurnal, require darkness at night to forage effectively during the day</a:t>
            </a:r>
          </a:p>
          <a:p>
            <a:pPr marL="457200" lvl="1" indent="0">
              <a:lnSpc>
                <a:spcPct val="120000"/>
              </a:lnSpc>
              <a:spcBef>
                <a:spcPts val="0"/>
              </a:spcBef>
              <a:buNone/>
            </a:pPr>
            <a:endParaRPr lang="en-US" sz="1600" dirty="0">
              <a:solidFill>
                <a:srgbClr val="000000"/>
              </a:solidFill>
            </a:endParaRPr>
          </a:p>
          <a:p>
            <a:pPr marL="457200" lvl="1" indent="0">
              <a:lnSpc>
                <a:spcPct val="120000"/>
              </a:lnSpc>
              <a:spcBef>
                <a:spcPts val="0"/>
              </a:spcBef>
              <a:buNone/>
            </a:pPr>
            <a:endParaRPr lang="en-US" sz="1600" kern="100" dirty="0">
              <a:ea typeface="Aptos" panose="020B0004020202020204" pitchFamily="34" charset="0"/>
              <a:cs typeface="Times New Roman" panose="02020603050405020304" pitchFamily="18" charset="0"/>
            </a:endParaRPr>
          </a:p>
          <a:p>
            <a:pPr marL="457200" lvl="1" indent="0">
              <a:lnSpc>
                <a:spcPct val="120000"/>
              </a:lnSpc>
              <a:spcBef>
                <a:spcPts val="0"/>
              </a:spcBef>
              <a:buNone/>
            </a:pPr>
            <a:endParaRPr lang="en-US" sz="1600" kern="100" dirty="0">
              <a:ea typeface="Aptos" panose="020B0004020202020204" pitchFamily="34" charset="0"/>
              <a:cs typeface="Times New Roman" panose="02020603050405020304" pitchFamily="18" charset="0"/>
            </a:endParaRPr>
          </a:p>
          <a:p>
            <a:pPr marL="457200" lvl="1" indent="0">
              <a:lnSpc>
                <a:spcPct val="120000"/>
              </a:lnSpc>
              <a:spcBef>
                <a:spcPts val="0"/>
              </a:spcBef>
              <a:buNone/>
            </a:pPr>
            <a:endParaRPr lang="en-US" sz="1600" kern="100" dirty="0">
              <a:ea typeface="Aptos" panose="020B0004020202020204" pitchFamily="34" charset="0"/>
              <a:cs typeface="Times New Roman" panose="02020603050405020304" pitchFamily="18" charset="0"/>
            </a:endParaRPr>
          </a:p>
          <a:p>
            <a:pPr marL="0" indent="0">
              <a:buNone/>
            </a:pPr>
            <a:endParaRPr lang="en-US" sz="1600" dirty="0"/>
          </a:p>
        </p:txBody>
      </p:sp>
      <p:sp>
        <p:nvSpPr>
          <p:cNvPr id="3" name="TextBox 2">
            <a:extLst>
              <a:ext uri="{FF2B5EF4-FFF2-40B4-BE49-F238E27FC236}">
                <a16:creationId xmlns:a16="http://schemas.microsoft.com/office/drawing/2014/main" id="{ABF6DF79-F84F-6F38-CE49-FA6BC8EFBA32}"/>
              </a:ext>
            </a:extLst>
          </p:cNvPr>
          <p:cNvSpPr txBox="1"/>
          <p:nvPr/>
        </p:nvSpPr>
        <p:spPr>
          <a:xfrm>
            <a:off x="254724" y="2905930"/>
            <a:ext cx="8149012" cy="347172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400" dirty="0"/>
              <a:t>Insects critical to the survival of many other species such as birds and bats.</a:t>
            </a:r>
          </a:p>
          <a:p>
            <a:pPr marL="342900" indent="-342900">
              <a:lnSpc>
                <a:spcPct val="120000"/>
              </a:lnSpc>
              <a:buFont typeface="Arial" panose="020B0604020202020204" pitchFamily="34" charset="0"/>
              <a:buChar char="•"/>
            </a:pPr>
            <a:r>
              <a:rPr lang="en-US" sz="2400" dirty="0">
                <a:solidFill>
                  <a:srgbClr val="000000"/>
                </a:solidFill>
              </a:rPr>
              <a:t>Nocturnal insects are fatally attracted to artificial light, leading to a serious decrease in their population. </a:t>
            </a:r>
          </a:p>
          <a:p>
            <a:pPr marL="342900" indent="-342900">
              <a:lnSpc>
                <a:spcPct val="120000"/>
              </a:lnSpc>
              <a:buFont typeface="Arial" panose="020B0604020202020204" pitchFamily="34" charset="0"/>
              <a:buChar char="•"/>
            </a:pPr>
            <a:r>
              <a:rPr lang="en-US" sz="2400" dirty="0">
                <a:solidFill>
                  <a:srgbClr val="000000"/>
                </a:solidFill>
              </a:rPr>
              <a:t>Fireflies cannot mate under our artificial light with even red light affecting them. Fireflies can still be found in Lincoln, in our darkest farm fields.</a:t>
            </a:r>
          </a:p>
          <a:p>
            <a:pPr marL="285750" indent="-285750">
              <a:buFont typeface="Arial" panose="020B0604020202020204" pitchFamily="34" charset="0"/>
              <a:buChar char="•"/>
            </a:pPr>
            <a:endParaRPr lang="en-US" dirty="0"/>
          </a:p>
        </p:txBody>
      </p:sp>
      <p:cxnSp>
        <p:nvCxnSpPr>
          <p:cNvPr id="4" name="Straight Connector 3">
            <a:extLst>
              <a:ext uri="{FF2B5EF4-FFF2-40B4-BE49-F238E27FC236}">
                <a16:creationId xmlns:a16="http://schemas.microsoft.com/office/drawing/2014/main" id="{44E07002-2CCF-74A5-C8F6-1477A552F0DB}"/>
              </a:ext>
            </a:extLst>
          </p:cNvPr>
          <p:cNvCxnSpPr/>
          <p:nvPr/>
        </p:nvCxnSpPr>
        <p:spPr>
          <a:xfrm>
            <a:off x="602673" y="6480515"/>
            <a:ext cx="10986654"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807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58438</TotalTime>
  <Words>3869</Words>
  <Application>Microsoft Macintosh PowerPoint</Application>
  <PresentationFormat>Widescreen</PresentationFormat>
  <Paragraphs>387</Paragraphs>
  <Slides>23</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MS Mincho</vt:lpstr>
      <vt:lpstr>Aptos</vt:lpstr>
      <vt:lpstr>Arial</vt:lpstr>
      <vt:lpstr>ArialMT</vt:lpstr>
      <vt:lpstr>Calibri</vt:lpstr>
      <vt:lpstr>Calibri Light</vt:lpstr>
      <vt:lpstr>Courier New</vt:lpstr>
      <vt:lpstr>Helvetica</vt:lpstr>
      <vt:lpstr>Times New Roman</vt:lpstr>
      <vt:lpstr>Wingdings</vt:lpstr>
      <vt:lpstr>Office Theme</vt:lpstr>
      <vt:lpstr>PowerPoint Presentation</vt:lpstr>
      <vt:lpstr>PowerPoint Presentation</vt:lpstr>
      <vt:lpstr>Content</vt:lpstr>
      <vt:lpstr>Why control light pollution?</vt:lpstr>
      <vt:lpstr>Emerging science since last bylaws update</vt:lpstr>
      <vt:lpstr>Artificial light at night harms our fauna</vt:lpstr>
      <vt:lpstr>Light intensity and color</vt:lpstr>
      <vt:lpstr> Birds need darkness to migrate and survive</vt:lpstr>
      <vt:lpstr>Lincoln farmers need the lights out</vt:lpstr>
      <vt:lpstr>Artificial light at night is harmful to human health</vt:lpstr>
      <vt:lpstr>Safety and security:  More is not better</vt:lpstr>
      <vt:lpstr>Some of the good and the to-be-improved in Lincoln</vt:lpstr>
      <vt:lpstr>Have our current zoning bylaws been sufficient?</vt:lpstr>
      <vt:lpstr>Apply International Dark Skies lighting guidelines</vt:lpstr>
      <vt:lpstr>Current guidelines versus considered lighting changes</vt:lpstr>
      <vt:lpstr>Draft Dark Skies Plan Outline</vt:lpstr>
      <vt:lpstr>Guidance from experts and model bylaws</vt:lpstr>
      <vt:lpstr>Lincoln’s current exterior lighting bylaws and guidance</vt:lpstr>
      <vt:lpstr>List of questions to help identify options for specific sites</vt:lpstr>
      <vt:lpstr>Dark Skies friendly lighting</vt:lpstr>
      <vt:lpstr>Video to watch</vt:lpstr>
      <vt:lpstr>Dark Skies mission</vt:lpstr>
      <vt:lpstr>Dark Skies purpose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Bergeron</dc:creator>
  <cp:lastModifiedBy>Louise Bergeron</cp:lastModifiedBy>
  <cp:revision>262</cp:revision>
  <cp:lastPrinted>2024-12-01T22:22:30Z</cp:lastPrinted>
  <dcterms:created xsi:type="dcterms:W3CDTF">2022-03-20T12:21:44Z</dcterms:created>
  <dcterms:modified xsi:type="dcterms:W3CDTF">2024-12-01T22:42:02Z</dcterms:modified>
</cp:coreProperties>
</file>