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542588" cy="6858000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2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d1bYQI96YQZwm1jcyuL6vVyIh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5BB07B-3DF2-4147-8EBB-FD9896133176}">
  <a:tblStyle styleId="{E65BB07B-3DF2-4147-8EBB-FD9896133176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E7"/>
          </a:solidFill>
        </a:fill>
      </a:tcStyle>
    </a:wholeTbl>
    <a:band1H>
      <a:tcTxStyle/>
      <a:tcStyle>
        <a:tcBdr/>
        <a:fill>
          <a:solidFill>
            <a:srgbClr val="CFDE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E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732" y="102"/>
      </p:cViewPr>
      <p:guideLst>
        <p:guide orient="horz" pos="2160"/>
        <p:guide pos="3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94" name="Google Shape;2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000" dirty="0"/>
          </a:p>
        </p:txBody>
      </p:sp>
      <p:sp>
        <p:nvSpPr>
          <p:cNvPr id="188" name="Google Shape;1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95" name="Google Shape;1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143000"/>
            <a:ext cx="4743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988370" y="2057400"/>
            <a:ext cx="8537205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988368" y="1097280"/>
            <a:ext cx="3268202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>
            <a:spLocks noGrp="1"/>
          </p:cNvSpPr>
          <p:nvPr>
            <p:ph type="pic" idx="2"/>
          </p:nvPr>
        </p:nvSpPr>
        <p:spPr>
          <a:xfrm>
            <a:off x="4633836" y="1069848"/>
            <a:ext cx="4908925" cy="464515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988368" y="2834640"/>
            <a:ext cx="3268202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 rot="5400000">
            <a:off x="3237673" y="-191903"/>
            <a:ext cx="4038600" cy="853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2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 txBox="1">
            <a:spLocks noGrp="1"/>
          </p:cNvSpPr>
          <p:nvPr>
            <p:ph type="title"/>
          </p:nvPr>
        </p:nvSpPr>
        <p:spPr>
          <a:xfrm rot="5400000">
            <a:off x="5844280" y="2462260"/>
            <a:ext cx="5410200" cy="200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 rot="5400000">
            <a:off x="1495463" y="254905"/>
            <a:ext cx="5410200" cy="642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">
  <p:cSld name="eigh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4"/>
          <p:cNvSpPr>
            <a:spLocks noGrp="1"/>
          </p:cNvSpPr>
          <p:nvPr>
            <p:ph type="pic" idx="2"/>
          </p:nvPr>
        </p:nvSpPr>
        <p:spPr>
          <a:xfrm>
            <a:off x="7484586" y="245372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4"/>
          <p:cNvSpPr txBox="1">
            <a:spLocks noGrp="1"/>
          </p:cNvSpPr>
          <p:nvPr>
            <p:ph type="body" idx="1"/>
          </p:nvPr>
        </p:nvSpPr>
        <p:spPr>
          <a:xfrm>
            <a:off x="8397027" y="4641488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54"/>
          <p:cNvSpPr txBox="1">
            <a:spLocks noGrp="1"/>
          </p:cNvSpPr>
          <p:nvPr>
            <p:ph type="body" idx="3"/>
          </p:nvPr>
        </p:nvSpPr>
        <p:spPr>
          <a:xfrm>
            <a:off x="8397027" y="4240862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54"/>
          <p:cNvSpPr>
            <a:spLocks noGrp="1"/>
          </p:cNvSpPr>
          <p:nvPr>
            <p:ph type="pic" idx="4"/>
          </p:nvPr>
        </p:nvSpPr>
        <p:spPr>
          <a:xfrm>
            <a:off x="4413036" y="245372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54"/>
          <p:cNvSpPr>
            <a:spLocks noGrp="1"/>
          </p:cNvSpPr>
          <p:nvPr>
            <p:ph type="pic" idx="5"/>
          </p:nvPr>
        </p:nvSpPr>
        <p:spPr>
          <a:xfrm>
            <a:off x="1341486" y="245372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54"/>
          <p:cNvSpPr>
            <a:spLocks noGrp="1"/>
          </p:cNvSpPr>
          <p:nvPr>
            <p:ph type="pic" idx="6"/>
          </p:nvPr>
        </p:nvSpPr>
        <p:spPr>
          <a:xfrm>
            <a:off x="7484586" y="4186831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4"/>
          <p:cNvSpPr>
            <a:spLocks noGrp="1"/>
          </p:cNvSpPr>
          <p:nvPr>
            <p:ph type="pic" idx="7"/>
          </p:nvPr>
        </p:nvSpPr>
        <p:spPr>
          <a:xfrm>
            <a:off x="4413036" y="4186831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4"/>
          <p:cNvSpPr>
            <a:spLocks noGrp="1"/>
          </p:cNvSpPr>
          <p:nvPr>
            <p:ph type="pic" idx="8"/>
          </p:nvPr>
        </p:nvSpPr>
        <p:spPr>
          <a:xfrm>
            <a:off x="1341486" y="4186831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54"/>
          <p:cNvSpPr>
            <a:spLocks noGrp="1"/>
          </p:cNvSpPr>
          <p:nvPr>
            <p:ph type="pic" idx="9"/>
          </p:nvPr>
        </p:nvSpPr>
        <p:spPr>
          <a:xfrm>
            <a:off x="659345" y="306053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4"/>
          <p:cNvSpPr>
            <a:spLocks noGrp="1"/>
          </p:cNvSpPr>
          <p:nvPr>
            <p:ph type="pic" idx="13"/>
          </p:nvPr>
        </p:nvSpPr>
        <p:spPr>
          <a:xfrm>
            <a:off x="4413036" y="5749817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4"/>
          <p:cNvSpPr txBox="1">
            <a:spLocks noGrp="1"/>
          </p:cNvSpPr>
          <p:nvPr>
            <p:ph type="body" idx="14"/>
          </p:nvPr>
        </p:nvSpPr>
        <p:spPr>
          <a:xfrm>
            <a:off x="8397027" y="2877635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15"/>
          </p:nvPr>
        </p:nvSpPr>
        <p:spPr>
          <a:xfrm>
            <a:off x="8397027" y="2477009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16"/>
          </p:nvPr>
        </p:nvSpPr>
        <p:spPr>
          <a:xfrm>
            <a:off x="5289415" y="4641488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17"/>
          </p:nvPr>
        </p:nvSpPr>
        <p:spPr>
          <a:xfrm>
            <a:off x="5289415" y="4240862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body" idx="18"/>
          </p:nvPr>
        </p:nvSpPr>
        <p:spPr>
          <a:xfrm>
            <a:off x="5289415" y="2877635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19"/>
          </p:nvPr>
        </p:nvSpPr>
        <p:spPr>
          <a:xfrm>
            <a:off x="5289415" y="2477009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body" idx="20"/>
          </p:nvPr>
        </p:nvSpPr>
        <p:spPr>
          <a:xfrm>
            <a:off x="5289415" y="6138282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body" idx="21"/>
          </p:nvPr>
        </p:nvSpPr>
        <p:spPr>
          <a:xfrm>
            <a:off x="5289415" y="5750418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4"/>
          <p:cNvSpPr txBox="1">
            <a:spLocks noGrp="1"/>
          </p:cNvSpPr>
          <p:nvPr>
            <p:ph type="body" idx="22"/>
          </p:nvPr>
        </p:nvSpPr>
        <p:spPr>
          <a:xfrm>
            <a:off x="2207938" y="2877635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4"/>
          <p:cNvSpPr txBox="1">
            <a:spLocks noGrp="1"/>
          </p:cNvSpPr>
          <p:nvPr>
            <p:ph type="body" idx="23"/>
          </p:nvPr>
        </p:nvSpPr>
        <p:spPr>
          <a:xfrm>
            <a:off x="2207938" y="2477009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4"/>
          <p:cNvSpPr txBox="1">
            <a:spLocks noGrp="1"/>
          </p:cNvSpPr>
          <p:nvPr>
            <p:ph type="body" idx="24"/>
          </p:nvPr>
        </p:nvSpPr>
        <p:spPr>
          <a:xfrm>
            <a:off x="2207938" y="4641488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4"/>
          <p:cNvSpPr txBox="1">
            <a:spLocks noGrp="1"/>
          </p:cNvSpPr>
          <p:nvPr>
            <p:ph type="body" idx="25"/>
          </p:nvPr>
        </p:nvSpPr>
        <p:spPr>
          <a:xfrm>
            <a:off x="2207938" y="4240862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body" idx="26"/>
          </p:nvPr>
        </p:nvSpPr>
        <p:spPr>
          <a:xfrm>
            <a:off x="1512983" y="814919"/>
            <a:ext cx="184905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54"/>
          <p:cNvSpPr txBox="1">
            <a:spLocks noGrp="1"/>
          </p:cNvSpPr>
          <p:nvPr>
            <p:ph type="body" idx="27"/>
          </p:nvPr>
        </p:nvSpPr>
        <p:spPr>
          <a:xfrm>
            <a:off x="1512983" y="411977"/>
            <a:ext cx="1849051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>
            <a:off x="4974782" y="457200"/>
            <a:ext cx="527129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>
            <a:spLocks noGrp="1"/>
          </p:cNvSpPr>
          <p:nvPr>
            <p:ph type="pic" idx="2"/>
          </p:nvPr>
        </p:nvSpPr>
        <p:spPr>
          <a:xfrm>
            <a:off x="1177387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55"/>
          <p:cNvSpPr>
            <a:spLocks noGrp="1"/>
          </p:cNvSpPr>
          <p:nvPr>
            <p:ph type="pic" idx="3"/>
          </p:nvPr>
        </p:nvSpPr>
        <p:spPr>
          <a:xfrm>
            <a:off x="3822838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5"/>
          <p:cNvSpPr>
            <a:spLocks noGrp="1"/>
          </p:cNvSpPr>
          <p:nvPr>
            <p:ph type="pic" idx="4"/>
          </p:nvPr>
        </p:nvSpPr>
        <p:spPr>
          <a:xfrm>
            <a:off x="6405193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5"/>
          <p:cNvSpPr>
            <a:spLocks noGrp="1"/>
          </p:cNvSpPr>
          <p:nvPr>
            <p:ph type="pic" idx="5"/>
          </p:nvPr>
        </p:nvSpPr>
        <p:spPr>
          <a:xfrm>
            <a:off x="9042266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5"/>
          <p:cNvSpPr txBox="1">
            <a:spLocks noGrp="1"/>
          </p:cNvSpPr>
          <p:nvPr>
            <p:ph type="body" idx="1"/>
          </p:nvPr>
        </p:nvSpPr>
        <p:spPr>
          <a:xfrm>
            <a:off x="380166" y="4491306"/>
            <a:ext cx="1866916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body" idx="6"/>
          </p:nvPr>
        </p:nvSpPr>
        <p:spPr>
          <a:xfrm>
            <a:off x="3095792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55"/>
          <p:cNvSpPr txBox="1">
            <a:spLocks noGrp="1"/>
          </p:cNvSpPr>
          <p:nvPr>
            <p:ph type="body" idx="7"/>
          </p:nvPr>
        </p:nvSpPr>
        <p:spPr>
          <a:xfrm>
            <a:off x="5731441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body" idx="8"/>
          </p:nvPr>
        </p:nvSpPr>
        <p:spPr>
          <a:xfrm>
            <a:off x="8367086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55"/>
          <p:cNvSpPr txBox="1">
            <a:spLocks noGrp="1"/>
          </p:cNvSpPr>
          <p:nvPr>
            <p:ph type="body" idx="9"/>
          </p:nvPr>
        </p:nvSpPr>
        <p:spPr>
          <a:xfrm>
            <a:off x="201874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body" idx="13"/>
          </p:nvPr>
        </p:nvSpPr>
        <p:spPr>
          <a:xfrm>
            <a:off x="2837521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body" idx="14"/>
          </p:nvPr>
        </p:nvSpPr>
        <p:spPr>
          <a:xfrm>
            <a:off x="5470303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body" idx="15"/>
          </p:nvPr>
        </p:nvSpPr>
        <p:spPr>
          <a:xfrm>
            <a:off x="8105950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55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>
            <a:spLocks noGrp="1"/>
          </p:cNvSpPr>
          <p:nvPr>
            <p:ph type="pic" idx="2"/>
          </p:nvPr>
        </p:nvSpPr>
        <p:spPr>
          <a:xfrm>
            <a:off x="1177387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3"/>
          <p:cNvSpPr>
            <a:spLocks noGrp="1"/>
          </p:cNvSpPr>
          <p:nvPr>
            <p:ph type="pic" idx="3"/>
          </p:nvPr>
        </p:nvSpPr>
        <p:spPr>
          <a:xfrm>
            <a:off x="3822838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3"/>
          <p:cNvSpPr>
            <a:spLocks noGrp="1"/>
          </p:cNvSpPr>
          <p:nvPr>
            <p:ph type="pic" idx="4"/>
          </p:nvPr>
        </p:nvSpPr>
        <p:spPr>
          <a:xfrm>
            <a:off x="6405193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3"/>
          <p:cNvSpPr>
            <a:spLocks noGrp="1"/>
          </p:cNvSpPr>
          <p:nvPr>
            <p:ph type="pic" idx="5"/>
          </p:nvPr>
        </p:nvSpPr>
        <p:spPr>
          <a:xfrm>
            <a:off x="9042266" y="2616354"/>
            <a:ext cx="767358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3"/>
          <p:cNvSpPr txBox="1">
            <a:spLocks noGrp="1"/>
          </p:cNvSpPr>
          <p:nvPr>
            <p:ph type="body" idx="1"/>
          </p:nvPr>
        </p:nvSpPr>
        <p:spPr>
          <a:xfrm>
            <a:off x="380166" y="4491306"/>
            <a:ext cx="1866916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body" idx="6"/>
          </p:nvPr>
        </p:nvSpPr>
        <p:spPr>
          <a:xfrm>
            <a:off x="3095792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body" idx="7"/>
          </p:nvPr>
        </p:nvSpPr>
        <p:spPr>
          <a:xfrm>
            <a:off x="5731441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8"/>
          </p:nvPr>
        </p:nvSpPr>
        <p:spPr>
          <a:xfrm>
            <a:off x="8367086" y="4491306"/>
            <a:ext cx="171535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8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88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80"/>
              <a:buNone/>
              <a:defRPr sz="11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body" idx="9"/>
          </p:nvPr>
        </p:nvSpPr>
        <p:spPr>
          <a:xfrm>
            <a:off x="201874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body" idx="13"/>
          </p:nvPr>
        </p:nvSpPr>
        <p:spPr>
          <a:xfrm>
            <a:off x="2837521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body" idx="14"/>
          </p:nvPr>
        </p:nvSpPr>
        <p:spPr>
          <a:xfrm>
            <a:off x="5470303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body" idx="15"/>
          </p:nvPr>
        </p:nvSpPr>
        <p:spPr>
          <a:xfrm>
            <a:off x="8105950" y="4019517"/>
            <a:ext cx="2236100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988368" y="2057399"/>
            <a:ext cx="411160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body" idx="2"/>
          </p:nvPr>
        </p:nvSpPr>
        <p:spPr>
          <a:xfrm>
            <a:off x="5419689" y="2057400"/>
            <a:ext cx="4111609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5"/>
          <p:cNvSpPr/>
          <p:nvPr/>
        </p:nvSpPr>
        <p:spPr>
          <a:xfrm>
            <a:off x="210851" y="182879"/>
            <a:ext cx="10120884" cy="64922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ctrTitle"/>
          </p:nvPr>
        </p:nvSpPr>
        <p:spPr>
          <a:xfrm>
            <a:off x="959815" y="882376"/>
            <a:ext cx="861856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  <a:defRPr sz="60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subTitle" idx="1"/>
          </p:nvPr>
        </p:nvSpPr>
        <p:spPr>
          <a:xfrm>
            <a:off x="1478255" y="3869636"/>
            <a:ext cx="7581688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45"/>
          <p:cNvCxnSpPr/>
          <p:nvPr/>
        </p:nvCxnSpPr>
        <p:spPr>
          <a:xfrm>
            <a:off x="1710975" y="3733800"/>
            <a:ext cx="7116248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956740" y="1173575"/>
            <a:ext cx="861856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orbel"/>
              <a:buNone/>
              <a:defRPr sz="6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1478598" y="4154520"/>
            <a:ext cx="758275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46"/>
          <p:cNvCxnSpPr/>
          <p:nvPr/>
        </p:nvCxnSpPr>
        <p:spPr>
          <a:xfrm>
            <a:off x="1713171" y="4020408"/>
            <a:ext cx="7116248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988368" y="2001511"/>
            <a:ext cx="4111609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988368" y="2721483"/>
            <a:ext cx="411160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3"/>
          </p:nvPr>
        </p:nvSpPr>
        <p:spPr>
          <a:xfrm>
            <a:off x="5421039" y="1999032"/>
            <a:ext cx="4111609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4"/>
          </p:nvPr>
        </p:nvSpPr>
        <p:spPr>
          <a:xfrm>
            <a:off x="5421039" y="2719322"/>
            <a:ext cx="4111609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>
            <a:spLocks noGrp="1"/>
          </p:cNvSpPr>
          <p:nvPr>
            <p:ph type="title"/>
          </p:nvPr>
        </p:nvSpPr>
        <p:spPr>
          <a:xfrm>
            <a:off x="988368" y="1097280"/>
            <a:ext cx="3268202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rbel"/>
              <a:buNone/>
              <a:defRPr sz="3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4760899" y="1097280"/>
            <a:ext cx="4784331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528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680"/>
              <a:buChar char="•"/>
              <a:defRPr sz="2100"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2"/>
          </p:nvPr>
        </p:nvSpPr>
        <p:spPr>
          <a:xfrm>
            <a:off x="988368" y="2834640"/>
            <a:ext cx="3268202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210852" y="182880"/>
            <a:ext cx="10120884" cy="6492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body" idx="1"/>
          </p:nvPr>
        </p:nvSpPr>
        <p:spPr>
          <a:xfrm>
            <a:off x="988370" y="2057400"/>
            <a:ext cx="8537205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dt" idx="10"/>
          </p:nvPr>
        </p:nvSpPr>
        <p:spPr>
          <a:xfrm>
            <a:off x="988364" y="6223830"/>
            <a:ext cx="20139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ftr" idx="11"/>
          </p:nvPr>
        </p:nvSpPr>
        <p:spPr>
          <a:xfrm>
            <a:off x="3414882" y="6223830"/>
            <a:ext cx="40795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sldNum" idx="12"/>
          </p:nvPr>
        </p:nvSpPr>
        <p:spPr>
          <a:xfrm>
            <a:off x="8067373" y="6223830"/>
            <a:ext cx="14753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t="12537" b="12537"/>
          <a:stretch/>
        </p:blipFill>
        <p:spPr>
          <a:xfrm>
            <a:off x="1" y="-1"/>
            <a:ext cx="1054258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"/>
          <p:cNvSpPr txBox="1"/>
          <p:nvPr/>
        </p:nvSpPr>
        <p:spPr>
          <a:xfrm>
            <a:off x="382208" y="4572000"/>
            <a:ext cx="9778171" cy="1426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6523"/>
              </a:buClr>
              <a:buSzPts val="4000"/>
              <a:buFont typeface="Twentieth Century"/>
              <a:buNone/>
            </a:pPr>
            <a:r>
              <a:rPr lang="en-US" sz="4000" b="1" i="0" u="none" strike="noStrike" cap="none" dirty="0">
                <a:solidFill>
                  <a:srgbClr val="456523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 Climate Action Plan</a:t>
            </a:r>
            <a:endParaRPr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3C756"/>
              </a:buClr>
              <a:buSzPts val="2400"/>
              <a:buFont typeface="Twentieth Century"/>
              <a:buNone/>
            </a:pPr>
            <a:r>
              <a:rPr lang="en-US" sz="2400" b="1" i="0" u="none" strike="noStrike" cap="none" dirty="0">
                <a:solidFill>
                  <a:srgbClr val="A3C756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Select Board Meeting – February 5, 2024</a:t>
            </a:r>
            <a:endParaRPr sz="2400" b="0" i="0" u="none" strike="noStrike" cap="none" dirty="0">
              <a:solidFill>
                <a:srgbClr val="A3C756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0" y="6432724"/>
            <a:ext cx="29845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Image from Michele Grzenda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/>
        </p:nvSpPr>
        <p:spPr>
          <a:xfrm>
            <a:off x="547742" y="414338"/>
            <a:ext cx="90929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4400"/>
              <a:buFont typeface="Twentieth Century"/>
              <a:buNone/>
            </a:pPr>
            <a:r>
              <a:rPr lang="en-US" sz="4400" b="1">
                <a:solidFill>
                  <a:srgbClr val="008000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Feedback</a:t>
            </a:r>
            <a:endParaRPr>
              <a:latin typeface="+mj-lt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68856" y="1355523"/>
            <a:ext cx="9991804" cy="467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Promote composting program at Transfer Station </a:t>
            </a:r>
            <a:endParaRPr>
              <a:latin typeface="+mj-lt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More dedicated bike lanes</a:t>
            </a:r>
            <a:endParaRPr>
              <a:latin typeface="+mj-lt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Public EV chargers</a:t>
            </a:r>
            <a:endParaRPr>
              <a:latin typeface="+mj-lt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Safer pedestrian crossings</a:t>
            </a:r>
            <a:endParaRPr>
              <a:latin typeface="+mj-lt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Promote Lincoln Green Energy Choice</a:t>
            </a:r>
            <a:endParaRPr>
              <a:latin typeface="+mj-lt"/>
            </a:endParaRPr>
          </a:p>
          <a:p>
            <a:pPr marL="914400" marR="0" lvl="1" indent="-457200" algn="l" rtl="0">
              <a:spcBef>
                <a:spcPts val="120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Hanscom expansion</a:t>
            </a:r>
            <a:endParaRPr>
              <a:latin typeface="+mj-lt"/>
            </a:endParaRPr>
          </a:p>
          <a:p>
            <a:pPr marL="914400" marR="0" lvl="1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endParaRPr sz="2400" b="0" i="0" u="none" strike="noStrike" cap="none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1" descr="A diagram of a proce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785" r="-2" b="12020"/>
          <a:stretch/>
        </p:blipFill>
        <p:spPr>
          <a:xfrm>
            <a:off x="20" y="1282"/>
            <a:ext cx="10542567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"/>
          <p:cNvSpPr txBox="1"/>
          <p:nvPr/>
        </p:nvSpPr>
        <p:spPr>
          <a:xfrm>
            <a:off x="368504" y="1646177"/>
            <a:ext cx="9909850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01701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solidFill>
                <a:srgbClr val="01701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/>
          <p:nvPr/>
        </p:nvSpPr>
        <p:spPr>
          <a:xfrm>
            <a:off x="199869" y="243840"/>
            <a:ext cx="10138455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p12"/>
          <p:cNvSpPr txBox="1"/>
          <p:nvPr/>
        </p:nvSpPr>
        <p:spPr>
          <a:xfrm>
            <a:off x="988367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Corbel"/>
                <a:cs typeface="Corbel"/>
                <a:sym typeface="Corbel"/>
              </a:rPr>
              <a:t>Green Energy Coaches Program</a:t>
            </a:r>
            <a:endParaRPr sz="1200" dirty="0">
              <a:latin typeface="+mj-lt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1003456" y="2048991"/>
            <a:ext cx="8531279" cy="48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5196" marR="0" lvl="0" indent="-425196" algn="l" rtl="0"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Resident volunteers</a:t>
            </a:r>
            <a:endParaRPr>
              <a:latin typeface="+mj-lt"/>
            </a:endParaRPr>
          </a:p>
          <a:p>
            <a:pPr marL="425196" marR="0" lvl="0" indent="-42519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Assistance accessing funding</a:t>
            </a:r>
            <a:endParaRPr>
              <a:latin typeface="+mj-lt"/>
            </a:endParaRPr>
          </a:p>
          <a:p>
            <a:pPr marL="425196" marR="0" lvl="0" indent="-42519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Connecting with contractors</a:t>
            </a:r>
            <a:endParaRPr>
              <a:latin typeface="+mj-lt"/>
            </a:endParaRPr>
          </a:p>
          <a:p>
            <a:pPr marL="425196" marR="0" lvl="0" indent="-42519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Providing general information and advice</a:t>
            </a:r>
            <a:endParaRPr>
              <a:latin typeface="+mj-lt"/>
            </a:endParaRPr>
          </a:p>
          <a:p>
            <a:pPr marL="425196" marR="0" lvl="0" indent="-42519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Specialize: Electric vehicles, Weatherization, Heat Pumps, Solar panels, etc.</a:t>
            </a:r>
            <a:endParaRPr>
              <a:latin typeface="+mj-lt"/>
            </a:endParaRPr>
          </a:p>
          <a:p>
            <a:pPr marL="457200" marR="0" lvl="0" indent="-203200" algn="l" rtl="0"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endParaRPr sz="400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988368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wentieth Century"/>
              <a:buNone/>
            </a:pPr>
            <a:r>
              <a:rPr lang="en-US" sz="4400" b="1" dirty="0">
                <a:latin typeface="+mj-lt"/>
                <a:ea typeface="Twentieth Century"/>
                <a:cs typeface="Twentieth Century"/>
                <a:sym typeface="Twentieth Century"/>
              </a:rPr>
              <a:t>Next Steps</a:t>
            </a:r>
            <a:endParaRPr dirty="0">
              <a:latin typeface="+mj-lt"/>
            </a:endParaRPr>
          </a:p>
        </p:txBody>
      </p:sp>
      <p:grpSp>
        <p:nvGrpSpPr>
          <p:cNvPr id="281" name="Google Shape;281;p13"/>
          <p:cNvGrpSpPr/>
          <p:nvPr/>
        </p:nvGrpSpPr>
        <p:grpSpPr>
          <a:xfrm>
            <a:off x="1184018" y="2630386"/>
            <a:ext cx="8145903" cy="2601314"/>
            <a:chOff x="195650" y="718652"/>
            <a:chExt cx="8145903" cy="2601314"/>
          </a:xfrm>
        </p:grpSpPr>
        <p:sp>
          <p:nvSpPr>
            <p:cNvPr id="282" name="Google Shape;282;p13"/>
            <p:cNvSpPr/>
            <p:nvPr/>
          </p:nvSpPr>
          <p:spPr>
            <a:xfrm>
              <a:off x="864344" y="718652"/>
              <a:ext cx="1094225" cy="10942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195650" y="2203363"/>
              <a:ext cx="2431612" cy="111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195657" y="2203366"/>
              <a:ext cx="2360400" cy="11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orbel"/>
                <a:buNone/>
              </a:pPr>
              <a:r>
                <a:rPr lang="en-US" sz="28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Select Board Plan Acceptance </a:t>
              </a:r>
              <a:endParaRPr dirty="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3721489" y="718652"/>
              <a:ext cx="1094225" cy="10942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052796" y="2203363"/>
              <a:ext cx="2431612" cy="111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 txBox="1"/>
            <p:nvPr/>
          </p:nvSpPr>
          <p:spPr>
            <a:xfrm>
              <a:off x="3052796" y="2203363"/>
              <a:ext cx="2431612" cy="111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Implementation</a:t>
              </a: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6578634" y="718652"/>
              <a:ext cx="1094225" cy="10942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5909941" y="2203363"/>
              <a:ext cx="2431612" cy="111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 txBox="1"/>
            <p:nvPr/>
          </p:nvSpPr>
          <p:spPr>
            <a:xfrm>
              <a:off x="5909941" y="2203363"/>
              <a:ext cx="2431612" cy="111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en-US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Further data gathering and strategy analysis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>
            <a:spLocks noGrp="1"/>
          </p:cNvSpPr>
          <p:nvPr>
            <p:ph type="title"/>
          </p:nvPr>
        </p:nvSpPr>
        <p:spPr>
          <a:xfrm>
            <a:off x="1159" y="3121304"/>
            <a:ext cx="105400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6000"/>
              <a:buFont typeface="Twentieth Century"/>
              <a:buNone/>
            </a:pPr>
            <a:r>
              <a:rPr lang="en-US" sz="6000" b="1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Questions?</a:t>
            </a:r>
            <a:endParaRPr sz="6000" b="1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p14" descr="Message bubble icon with solid green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1934" y="1953138"/>
            <a:ext cx="1347360" cy="154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/>
          <p:nvPr/>
        </p:nvSpPr>
        <p:spPr>
          <a:xfrm>
            <a:off x="199869" y="243840"/>
            <a:ext cx="10138455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611407" y="609600"/>
            <a:ext cx="6047732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4000"/>
              <a:buFont typeface="Corbel"/>
              <a:buNone/>
            </a:pPr>
            <a:r>
              <a:rPr lang="en-US" b="1" dirty="0">
                <a:solidFill>
                  <a:srgbClr val="014612"/>
                </a:solidFill>
                <a:latin typeface="+mn-lt"/>
              </a:rPr>
              <a:t>Tonight’s Meeting</a:t>
            </a:r>
            <a:endParaRPr dirty="0">
              <a:latin typeface="+mn-lt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730248" y="2630996"/>
            <a:ext cx="9077695" cy="1596007"/>
            <a:chOff x="3895" y="1221296"/>
            <a:chExt cx="9077695" cy="1596007"/>
          </a:xfrm>
        </p:grpSpPr>
        <p:sp>
          <p:nvSpPr>
            <p:cNvPr id="160" name="Google Shape;160;p2"/>
            <p:cNvSpPr/>
            <p:nvPr/>
          </p:nvSpPr>
          <p:spPr>
            <a:xfrm>
              <a:off x="441854" y="1221296"/>
              <a:ext cx="716660" cy="7166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95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3895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Plan Overview</a:t>
              </a: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13133" y="1221296"/>
              <a:ext cx="716660" cy="716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875174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1875174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Feedback</a:t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412" y="1221296"/>
              <a:ext cx="716660" cy="716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746453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3746453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MVP 2.0</a:t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055692" y="1221296"/>
              <a:ext cx="716660" cy="716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17733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5617733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Green Energy Coaches</a:t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26971" y="1221296"/>
              <a:ext cx="716660" cy="71666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489012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 txBox="1"/>
            <p:nvPr/>
          </p:nvSpPr>
          <p:spPr>
            <a:xfrm>
              <a:off x="7489012" y="2180272"/>
              <a:ext cx="1592578" cy="637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lang="en-US" sz="20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Next Steps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/>
        </p:nvSpPr>
        <p:spPr>
          <a:xfrm>
            <a:off x="277109" y="124472"/>
            <a:ext cx="90929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4400"/>
              <a:buFont typeface="Twentieth Century"/>
              <a:buNone/>
            </a:pPr>
            <a:r>
              <a:rPr lang="en-US" sz="4400" b="1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Stakeholders Engaged</a:t>
            </a:r>
            <a:endParaRPr sz="4400" dirty="0">
              <a:solidFill>
                <a:schemeClr val="dk1"/>
              </a:solidFill>
              <a:latin typeface="+mn-lt"/>
              <a:ea typeface="Corbel"/>
              <a:cs typeface="Corbel"/>
              <a:sym typeface="Corbel"/>
            </a:endParaRPr>
          </a:p>
        </p:txBody>
      </p:sp>
      <p:cxnSp>
        <p:nvCxnSpPr>
          <p:cNvPr id="181" name="Google Shape;181;p3" descr="A straight yellow line running horizontally across the top of the slide, below the slide title."/>
          <p:cNvCxnSpPr/>
          <p:nvPr/>
        </p:nvCxnSpPr>
        <p:spPr>
          <a:xfrm>
            <a:off x="277109" y="1125445"/>
            <a:ext cx="998837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3"/>
          <p:cNvSpPr txBox="1"/>
          <p:nvPr/>
        </p:nvSpPr>
        <p:spPr>
          <a:xfrm>
            <a:off x="6401402" y="1450035"/>
            <a:ext cx="3715249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1954B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Community and Resident Groups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Friends of Modern Architecture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 Common Ground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 Land Conservation Trust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 Parent Teacher Organization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Lincoln-Sudbury High School Environmental Club 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Mothers Out Front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Rural Land Foundation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The Commons in Lincoln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Zero Waste Lincoln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Welcome, Inclusion, Diversity, Equity (WIDE)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  </a:t>
            </a:r>
            <a:endParaRPr sz="16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329499" y="1448955"/>
            <a:ext cx="2891700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1954B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Boards and Committees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Agricultural Commission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Bicycle and Pedestrian Advisory Committee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Board of Health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Climate Action Lincoln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Conservation Commission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Green Energy Committee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Historic Commission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Housing Commission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Inclusion, Diversity, Equity, Anti-Racism Committee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Lincoln School Committee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Planning Board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Roadway and Traffic Committee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Select Board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Zoning Board of Appeals </a:t>
            </a:r>
            <a:endParaRPr sz="16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457226" y="1448955"/>
            <a:ext cx="2872273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1954B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Town Departments</a:t>
            </a:r>
            <a:r>
              <a:rPr lang="en-US" sz="1800" dirty="0">
                <a:solidFill>
                  <a:srgbClr val="01954B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Building &amp; Engineering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Conservation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Council on Aging and Human Services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Planning and Land Use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Highway 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Public Works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Public Safety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Town Administration 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Water </a:t>
            </a:r>
            <a:endParaRPr sz="16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4217519" y="531629"/>
            <a:ext cx="5952930" cy="632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4300" b="1" u="sng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L-CAP Working Group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Abigail Butt, Director Council on Aging &amp; Human Services 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Donald Fonseca, Housing Commission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Jane O’Rourke, Council on Aging &amp; Human Services Board, Social Worker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Jena Salon, WIDE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Jennifer Glass, Select Board, IDEA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John MacLachlan, Lincoln School Committee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Kim </a:t>
            </a:r>
            <a:r>
              <a:rPr lang="en-US" sz="2600" dirty="0" err="1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Rajdev</a:t>
            </a: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, Lincoln School Committee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Margaret Olson, Planning Board, Bicycle &amp; Pedestrian Advisory Committee, Roadway and Traffic Committee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Michele Grzenda, Conservation Director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Michelle Barnes, Water Commission, Rural Land Foundation, Lincoln Land Conservation Trust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Rachel </a:t>
            </a:r>
            <a:r>
              <a:rPr lang="en-US" sz="2600" dirty="0" err="1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Neurath</a:t>
            </a: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, Lincoln Common Ground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Roy Harvey, Climate Action Lincoln, Green Energy Committee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Sue Klem, Climate Action Lincoln, Green Energy Committee</a:t>
            </a:r>
            <a:endParaRPr dirty="0">
              <a:latin typeface="+mn-lt"/>
            </a:endParaRPr>
          </a:p>
          <a:p>
            <a:pPr marL="171450" lvl="0" indent="-137159" algn="l" rtl="0">
              <a:lnSpc>
                <a:spcPct val="90000"/>
              </a:lnSpc>
              <a:spcBef>
                <a:spcPts val="1320"/>
              </a:spcBef>
              <a:spcAft>
                <a:spcPts val="0"/>
              </a:spcAft>
              <a:buSzPct val="79999"/>
              <a:buChar char="•"/>
            </a:pPr>
            <a:r>
              <a:rPr lang="en-US" sz="26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Trish O’Hagan, Mothers Out Front and Zero Waste Lincoln </a:t>
            </a:r>
            <a:endParaRPr dirty="0"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endParaRPr sz="2600" b="1" u="sng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28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171450" lvl="0" indent="-7848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91" name="Google Shape;191;p4"/>
          <p:cNvSpPr txBox="1"/>
          <p:nvPr/>
        </p:nvSpPr>
        <p:spPr>
          <a:xfrm>
            <a:off x="446568" y="457201"/>
            <a:ext cx="3770952" cy="3530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3000"/>
              <a:buFont typeface="Arial"/>
              <a:buNone/>
            </a:pPr>
            <a:r>
              <a:rPr lang="en-US" sz="3000" b="1" u="sng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Climate Action Lincoln</a:t>
            </a:r>
            <a:endParaRPr dirty="0">
              <a:latin typeface="+mj-lt"/>
            </a:endParaRPr>
          </a:p>
          <a:p>
            <a:pPr marL="228600" marR="0" lvl="0" indent="-63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u="sng" dirty="0">
              <a:solidFill>
                <a:schemeClr val="dk1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Sue Klem (Chair)</a:t>
            </a:r>
            <a:endParaRPr dirty="0">
              <a:latin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Edward Kern</a:t>
            </a:r>
            <a:endParaRPr dirty="0">
              <a:latin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Emily Haslett</a:t>
            </a:r>
            <a:endParaRPr dirty="0">
              <a:latin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Lynne Smith</a:t>
            </a:r>
            <a:endParaRPr dirty="0">
              <a:latin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Roy Harvey</a:t>
            </a:r>
            <a:endParaRPr dirty="0">
              <a:latin typeface="+mj-lt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4612"/>
              </a:buClr>
              <a:buSzPts val="2600"/>
              <a:buFont typeface="Arial"/>
              <a:buChar char="•"/>
            </a:pPr>
            <a:r>
              <a:rPr lang="en-US" sz="26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Staci </a:t>
            </a:r>
            <a:r>
              <a:rPr lang="en-US" sz="2600" dirty="0" err="1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Montori</a:t>
            </a:r>
            <a:endParaRPr sz="26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88367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wentieth Century"/>
              <a:buNone/>
            </a:pPr>
            <a:r>
              <a:rPr lang="en-US" b="1" dirty="0">
                <a:latin typeface="+mj-lt"/>
                <a:ea typeface="Twentieth Century"/>
                <a:cs typeface="Twentieth Century"/>
                <a:sym typeface="Twentieth Century"/>
              </a:rPr>
              <a:t>What Does the L-CAP Do?</a:t>
            </a:r>
            <a:endParaRPr dirty="0">
              <a:latin typeface="+mj-lt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988367" y="1965960"/>
            <a:ext cx="8565854" cy="435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1028" marR="0" lvl="0" indent="-221028" algn="l" rtl="0"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Implements </a:t>
            </a:r>
            <a:r>
              <a:rPr lang="en-US" sz="2800" b="1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resilience and mitigation</a:t>
            </a: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efforts with an </a:t>
            </a:r>
            <a:r>
              <a:rPr lang="en-US" sz="2800" b="1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equity focus</a:t>
            </a:r>
            <a:endParaRPr dirty="0">
              <a:latin typeface="+mj-lt"/>
            </a:endParaRPr>
          </a:p>
          <a:p>
            <a:pPr marL="221028" marR="0" lvl="0" indent="-43228" algn="l" rtl="0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21028" marR="0" lvl="0" indent="-221028" algn="l" rtl="0">
              <a:spcBef>
                <a:spcPts val="51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Establishes climate action </a:t>
            </a:r>
            <a:r>
              <a:rPr lang="en-US" sz="2800" b="1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goals </a:t>
            </a: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for the community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510"/>
              </a:spcBef>
              <a:spcAft>
                <a:spcPts val="0"/>
              </a:spcAft>
              <a:buNone/>
            </a:pPr>
            <a:endParaRPr sz="28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21028" marR="0" lvl="0" indent="-221028" algn="l" rtl="0">
              <a:spcBef>
                <a:spcPts val="510"/>
              </a:spcBef>
              <a:spcAft>
                <a:spcPts val="0"/>
              </a:spcAft>
              <a:buClr>
                <a:srgbClr val="014612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Identifies </a:t>
            </a:r>
            <a:r>
              <a:rPr lang="en-US" sz="2800" b="1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strategies</a:t>
            </a:r>
            <a:r>
              <a:rPr lang="en-US" sz="2800" dirty="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 to help meet the established goals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510"/>
              </a:spcBef>
              <a:spcAft>
                <a:spcPts val="0"/>
              </a:spcAft>
              <a:buNone/>
            </a:pPr>
            <a:endParaRPr sz="2800" dirty="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  <a:p>
            <a:pPr marL="285750" marR="0" lvl="0" indent="-107950" algn="l" rtl="0">
              <a:spcBef>
                <a:spcPts val="51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rgbClr val="014612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199869" y="243840"/>
            <a:ext cx="10138455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988367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wentieth Century"/>
              <a:buNone/>
            </a:pPr>
            <a:r>
              <a:rPr lang="en-US" sz="4400" b="1">
                <a:solidFill>
                  <a:schemeClr val="accent1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Lincoln's Climate Goals</a:t>
            </a:r>
            <a:endParaRPr>
              <a:latin typeface="+mn-lt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1293791" y="1965960"/>
            <a:ext cx="7928647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7988" marR="0" lvl="0" indent="-357988" algn="l" rtl="0"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Carbon neutrality  </a:t>
            </a:r>
            <a:endParaRPr sz="2400" dirty="0">
              <a:solidFill>
                <a:srgbClr val="014612"/>
              </a:solidFill>
              <a:latin typeface="+mn-lt"/>
              <a:ea typeface="Corbel"/>
              <a:cs typeface="Corbel"/>
              <a:sym typeface="Corbel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Accessibility, walkability, and connectivity </a:t>
            </a:r>
            <a:endParaRPr dirty="0">
              <a:latin typeface="+mn-lt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Protect Lincoln’s agricultural, historic, and environmental resources    </a:t>
            </a:r>
            <a:endParaRPr dirty="0">
              <a:latin typeface="+mn-lt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Ensure residents are prepared to deal with major climate hazards</a:t>
            </a:r>
            <a:endParaRPr dirty="0">
              <a:latin typeface="+mn-lt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Waste reduction and recycling  </a:t>
            </a:r>
            <a:endParaRPr dirty="0">
              <a:latin typeface="+mn-lt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Mitigation and sustainability for buildings and homes</a:t>
            </a:r>
            <a:endParaRPr dirty="0">
              <a:latin typeface="+mn-lt"/>
            </a:endParaRPr>
          </a:p>
          <a:p>
            <a:pPr marL="357988" marR="0" lvl="0" indent="-357988" algn="l" rtl="0">
              <a:spcBef>
                <a:spcPts val="940"/>
              </a:spcBef>
              <a:spcAft>
                <a:spcPts val="0"/>
              </a:spcAft>
              <a:buClr>
                <a:srgbClr val="014612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14612"/>
                </a:solidFill>
                <a:latin typeface="+mn-lt"/>
                <a:ea typeface="Twentieth Century"/>
                <a:cs typeface="Twentieth Century"/>
                <a:sym typeface="Twentieth Century"/>
              </a:rPr>
              <a:t>Align local efforts with the State climate goals</a:t>
            </a:r>
            <a:endParaRPr sz="3200" dirty="0">
              <a:solidFill>
                <a:srgbClr val="014612"/>
              </a:solidFill>
              <a:latin typeface="+mn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 txBox="1"/>
          <p:nvPr/>
        </p:nvSpPr>
        <p:spPr>
          <a:xfrm>
            <a:off x="988367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Strategy Development - 6 Sectors</a:t>
            </a:r>
            <a:endParaRPr sz="1200" dirty="0">
              <a:latin typeface="+mj-lt"/>
            </a:endParaRPr>
          </a:p>
        </p:txBody>
      </p:sp>
      <p:grpSp>
        <p:nvGrpSpPr>
          <p:cNvPr id="213" name="Google Shape;213;p7"/>
          <p:cNvGrpSpPr/>
          <p:nvPr/>
        </p:nvGrpSpPr>
        <p:grpSpPr>
          <a:xfrm>
            <a:off x="988367" y="1967345"/>
            <a:ext cx="8565854" cy="4279669"/>
            <a:chOff x="0" y="1385"/>
            <a:chExt cx="8565854" cy="4279669"/>
          </a:xfrm>
        </p:grpSpPr>
        <p:sp>
          <p:nvSpPr>
            <p:cNvPr id="214" name="Google Shape;214;p7"/>
            <p:cNvSpPr/>
            <p:nvPr/>
          </p:nvSpPr>
          <p:spPr>
            <a:xfrm>
              <a:off x="0" y="1385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78565" y="134202"/>
              <a:ext cx="324664" cy="3246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81795" y="1385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681795" y="1385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Energy</a:t>
              </a:r>
              <a:endParaRPr dirty="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0" y="739259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178565" y="872076"/>
              <a:ext cx="324664" cy="32466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681795" y="739259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681795" y="739259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Mobility</a:t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0" y="1477133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178565" y="1609950"/>
              <a:ext cx="324664" cy="32466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81795" y="1477133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 txBox="1"/>
            <p:nvPr/>
          </p:nvSpPr>
          <p:spPr>
            <a:xfrm>
              <a:off x="681795" y="1477133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Built Environment</a:t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0" y="2215007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78565" y="2347824"/>
              <a:ext cx="324664" cy="32466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81795" y="2215007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681795" y="2215007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Working Lands and Natural Resources</a:t>
              </a: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0" y="2952881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178565" y="3085698"/>
              <a:ext cx="324664" cy="32466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1795" y="2952881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681795" y="2952881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Water and Solid Waste Management</a:t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0" y="3690755"/>
              <a:ext cx="8565854" cy="590299"/>
            </a:xfrm>
            <a:prstGeom prst="roundRect">
              <a:avLst>
                <a:gd name="adj" fmla="val 10000"/>
              </a:avLst>
            </a:prstGeom>
            <a:solidFill>
              <a:srgbClr val="D9E5CC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78565" y="3823572"/>
              <a:ext cx="324664" cy="32466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681795" y="3690755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681795" y="3690755"/>
              <a:ext cx="7884058" cy="59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450" tIns="62450" rIns="62450" bIns="624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en-US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Social Resilience and Education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/>
          <p:nvPr/>
        </p:nvSpPr>
        <p:spPr>
          <a:xfrm>
            <a:off x="199869" y="243840"/>
            <a:ext cx="10138455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988367" y="609600"/>
            <a:ext cx="8539496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wentieth Century"/>
              <a:buNone/>
            </a:pPr>
            <a:r>
              <a:rPr lang="en-US" sz="4000" b="1">
                <a:solidFill>
                  <a:schemeClr val="accent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Criteria for Strategy Prioritization</a:t>
            </a:r>
            <a:endParaRPr sz="1200">
              <a:latin typeface="+mj-lt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1003456" y="1965960"/>
            <a:ext cx="8531279" cy="299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2676" marR="0" lvl="0" indent="-382676" algn="l" rtl="0">
              <a:spcBef>
                <a:spcPts val="0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Greenhouse Gas (GHG) Reduction Potential </a:t>
            </a:r>
            <a:endParaRPr sz="1200">
              <a:latin typeface="+mj-lt"/>
            </a:endParaRPr>
          </a:p>
          <a:p>
            <a:pPr marL="382676" marR="0" lvl="0" indent="-38267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Equity Consideration </a:t>
            </a:r>
            <a:endParaRPr sz="1200">
              <a:latin typeface="+mj-lt"/>
            </a:endParaRPr>
          </a:p>
          <a:p>
            <a:pPr marL="382676" marR="0" lvl="0" indent="-38267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Co-benefit Potential </a:t>
            </a:r>
            <a:endParaRPr sz="1200">
              <a:latin typeface="+mj-lt"/>
            </a:endParaRPr>
          </a:p>
          <a:p>
            <a:pPr marL="382676" marR="0" lvl="0" indent="-38267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Enhance Adaptive Capacity and Resilience </a:t>
            </a:r>
            <a:endParaRPr sz="1200">
              <a:latin typeface="+mj-lt"/>
            </a:endParaRPr>
          </a:p>
          <a:p>
            <a:pPr marL="382676" marR="0" lvl="0" indent="-38267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Level of Effort to Implement </a:t>
            </a:r>
            <a:endParaRPr sz="1200">
              <a:latin typeface="+mj-lt"/>
            </a:endParaRPr>
          </a:p>
          <a:p>
            <a:pPr marL="382676" marR="0" lvl="0" indent="-382676" algn="l" rtl="0">
              <a:spcBef>
                <a:spcPts val="1004"/>
              </a:spcBef>
              <a:spcAft>
                <a:spcPts val="0"/>
              </a:spcAft>
              <a:buClr>
                <a:srgbClr val="014612"/>
              </a:buClr>
              <a:buSzPts val="2678"/>
              <a:buFont typeface="Twentieth Century"/>
              <a:buAutoNum type="arabicPeriod"/>
            </a:pPr>
            <a:r>
              <a:rPr lang="en-US" sz="2400">
                <a:solidFill>
                  <a:srgbClr val="014612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Cost to Implement –  for town or residents</a:t>
            </a:r>
            <a:endParaRPr sz="2800">
              <a:solidFill>
                <a:srgbClr val="014612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191" y="731828"/>
            <a:ext cx="5777807" cy="57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9"/>
          <p:cNvSpPr/>
          <p:nvPr/>
        </p:nvSpPr>
        <p:spPr>
          <a:xfrm>
            <a:off x="3183750" y="306956"/>
            <a:ext cx="4175088" cy="4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A7524"/>
                </a:solidFill>
                <a:latin typeface="+mj-lt"/>
                <a:ea typeface="Corbel"/>
                <a:cs typeface="Corbel"/>
                <a:sym typeface="Corbel"/>
              </a:rPr>
              <a:t>Implementation Roadmap Example</a:t>
            </a:r>
            <a:endParaRPr sz="1800" b="1" dirty="0">
              <a:solidFill>
                <a:srgbClr val="0A7524"/>
              </a:solidFill>
              <a:latin typeface="+mj-lt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516</Words>
  <Application>Microsoft Office PowerPoint</Application>
  <PresentationFormat>Custom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Helvetica Neue</vt:lpstr>
      <vt:lpstr>Arial</vt:lpstr>
      <vt:lpstr>Corbel</vt:lpstr>
      <vt:lpstr>Twentieth Century</vt:lpstr>
      <vt:lpstr>Basis</vt:lpstr>
      <vt:lpstr>PowerPoint Presentation</vt:lpstr>
      <vt:lpstr>Tonight’s Meeting</vt:lpstr>
      <vt:lpstr>PowerPoint Presentation</vt:lpstr>
      <vt:lpstr>PowerPoint Presentation</vt:lpstr>
      <vt:lpstr>What Does the L-CAP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Curtin, Jennifer</dc:creator>
  <cp:lastModifiedBy>Curtin, Jennifer</cp:lastModifiedBy>
  <cp:revision>2</cp:revision>
  <dcterms:created xsi:type="dcterms:W3CDTF">2023-02-11T03:27:18Z</dcterms:created>
  <dcterms:modified xsi:type="dcterms:W3CDTF">2024-02-21T19:23:15Z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0x010100A94E45E000C6494B9E8B41218A84E2B0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2023-09-28T17:00:49Z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edec1e10-f38d-448f-b594-33affb55eb70</vt:lpwstr>
  </property>
  <property fmtid="{D5CDD505-2E9C-101B-9397-08002B2CF9AE}" pid="9" name="MSIP_Label_defa4170-0d19-0005-0004-bc88714345d2_ActionId">
    <vt:lpwstr>cd7c6702-18a2-4f3d-b1aa-f6fb0a0ac2c5</vt:lpwstr>
  </property>
  <property fmtid="{D5CDD505-2E9C-101B-9397-08002B2CF9AE}" pid="10" name="MSIP_Label_defa4170-0d19-0005-0004-bc88714345d2_ContentBits">
    <vt:lpwstr>0</vt:lpwstr>
  </property>
</Properties>
</file>