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2" r:id="rId5"/>
    <p:sldId id="276" r:id="rId6"/>
    <p:sldId id="263" r:id="rId7"/>
    <p:sldId id="264" r:id="rId8"/>
    <p:sldId id="271" r:id="rId9"/>
    <p:sldId id="272" r:id="rId10"/>
    <p:sldId id="261" r:id="rId11"/>
    <p:sldId id="265" r:id="rId12"/>
    <p:sldId id="278" r:id="rId13"/>
    <p:sldId id="266" r:id="rId14"/>
    <p:sldId id="267" r:id="rId15"/>
    <p:sldId id="268" r:id="rId16"/>
    <p:sldId id="269" r:id="rId17"/>
    <p:sldId id="270" r:id="rId18"/>
    <p:sldId id="260"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1/31/2022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1/31/2022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alegislature.gov/Laws/SessionLaws/Acts/2020/Chapter35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D20A-75F8-4A49-A74F-A474417935DF}"/>
              </a:ext>
            </a:extLst>
          </p:cNvPr>
          <p:cNvSpPr>
            <a:spLocks noGrp="1"/>
          </p:cNvSpPr>
          <p:nvPr>
            <p:ph type="ctrTitle"/>
          </p:nvPr>
        </p:nvSpPr>
        <p:spPr/>
        <p:txBody>
          <a:bodyPr/>
          <a:lstStyle/>
          <a:p>
            <a:r>
              <a:rPr lang="en-US" dirty="0"/>
              <a:t>Housing Choice Legislation</a:t>
            </a:r>
          </a:p>
        </p:txBody>
      </p:sp>
      <p:sp>
        <p:nvSpPr>
          <p:cNvPr id="3" name="Subtitle 2">
            <a:extLst>
              <a:ext uri="{FF2B5EF4-FFF2-40B4-BE49-F238E27FC236}">
                <a16:creationId xmlns:a16="http://schemas.microsoft.com/office/drawing/2014/main" id="{865BA59B-B4D5-4DB2-A912-7C47104A1BA0}"/>
              </a:ext>
            </a:extLst>
          </p:cNvPr>
          <p:cNvSpPr>
            <a:spLocks noGrp="1"/>
          </p:cNvSpPr>
          <p:nvPr>
            <p:ph type="subTitle" idx="1"/>
          </p:nvPr>
        </p:nvSpPr>
        <p:spPr/>
        <p:txBody>
          <a:bodyPr/>
          <a:lstStyle/>
          <a:p>
            <a:r>
              <a:rPr lang="en-US" dirty="0"/>
              <a:t>January 31, 2022</a:t>
            </a:r>
          </a:p>
        </p:txBody>
      </p:sp>
    </p:spTree>
    <p:extLst>
      <p:ext uri="{BB962C8B-B14F-4D97-AF65-F5344CB8AC3E}">
        <p14:creationId xmlns:p14="http://schemas.microsoft.com/office/powerpoint/2010/main" val="43653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E0FF-AEF7-429B-8101-B4A682749532}"/>
              </a:ext>
            </a:extLst>
          </p:cNvPr>
          <p:cNvSpPr>
            <a:spLocks noGrp="1"/>
          </p:cNvSpPr>
          <p:nvPr>
            <p:ph type="title"/>
          </p:nvPr>
        </p:nvSpPr>
        <p:spPr/>
        <p:txBody>
          <a:bodyPr/>
          <a:lstStyle/>
          <a:p>
            <a:r>
              <a:rPr lang="en-US" dirty="0"/>
              <a:t>How Many Units are Required?</a:t>
            </a:r>
          </a:p>
        </p:txBody>
      </p:sp>
      <p:sp>
        <p:nvSpPr>
          <p:cNvPr id="3" name="Content Placeholder 2">
            <a:extLst>
              <a:ext uri="{FF2B5EF4-FFF2-40B4-BE49-F238E27FC236}">
                <a16:creationId xmlns:a16="http://schemas.microsoft.com/office/drawing/2014/main" id="{06AC698F-8A81-4C84-B584-80986FB75C2F}"/>
              </a:ext>
            </a:extLst>
          </p:cNvPr>
          <p:cNvSpPr>
            <a:spLocks noGrp="1"/>
          </p:cNvSpPr>
          <p:nvPr>
            <p:ph idx="1"/>
          </p:nvPr>
        </p:nvSpPr>
        <p:spPr/>
        <p:txBody>
          <a:bodyPr>
            <a:normAutofit/>
          </a:bodyPr>
          <a:lstStyle/>
          <a:p>
            <a:r>
              <a:rPr lang="en-US" dirty="0"/>
              <a:t>How is a City or Town Categorized?</a:t>
            </a:r>
          </a:p>
          <a:p>
            <a:pPr lvl="1"/>
            <a:r>
              <a:rPr lang="en-US" sz="2000" dirty="0"/>
              <a:t>A Bus Service Community means an MBTA community with a bus station within its borders or within .5 miles of its border, </a:t>
            </a:r>
            <a:r>
              <a:rPr lang="en-US" sz="2000" dirty="0">
                <a:highlight>
                  <a:srgbClr val="FFFF00"/>
                </a:highlight>
              </a:rPr>
              <a:t>or an MBTA bus stop within its borders, and no subway station or commuter rail station within its border</a:t>
            </a:r>
            <a:r>
              <a:rPr lang="en-US" sz="2000" dirty="0"/>
              <a:t>, or within .5 miles of its border.</a:t>
            </a:r>
          </a:p>
          <a:p>
            <a:pPr lvl="1"/>
            <a:r>
              <a:rPr lang="en-US" sz="2000" dirty="0"/>
              <a:t>Lincoln has been categorized as a Bus Service Community even though it has a commuter rail station.  There seems to be an inconsistency in definitions contained in DHCD Guidance.</a:t>
            </a:r>
          </a:p>
          <a:p>
            <a:pPr lvl="1"/>
            <a:r>
              <a:rPr lang="en-US" sz="2000" b="1" dirty="0"/>
              <a:t>The category does not matter as to the minimum requirements of 50 acres of land and 750-unit capacity.</a:t>
            </a:r>
          </a:p>
          <a:p>
            <a:pPr lvl="1"/>
            <a:r>
              <a:rPr lang="en-US" sz="2000" dirty="0"/>
              <a:t>It does matter as to the timeline of compliance.</a:t>
            </a:r>
          </a:p>
        </p:txBody>
      </p:sp>
    </p:spTree>
    <p:extLst>
      <p:ext uri="{BB962C8B-B14F-4D97-AF65-F5344CB8AC3E}">
        <p14:creationId xmlns:p14="http://schemas.microsoft.com/office/powerpoint/2010/main" val="136815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DECB-F6FF-4EA6-9FA3-7016B69EC829}"/>
              </a:ext>
            </a:extLst>
          </p:cNvPr>
          <p:cNvSpPr>
            <a:spLocks noGrp="1"/>
          </p:cNvSpPr>
          <p:nvPr>
            <p:ph type="title"/>
          </p:nvPr>
        </p:nvSpPr>
        <p:spPr/>
        <p:txBody>
          <a:bodyPr/>
          <a:lstStyle/>
          <a:p>
            <a:r>
              <a:rPr lang="en-US" dirty="0"/>
              <a:t>How to Determine Minimum Gross Density of 15 Units/Acre?</a:t>
            </a:r>
          </a:p>
        </p:txBody>
      </p:sp>
      <p:sp>
        <p:nvSpPr>
          <p:cNvPr id="3" name="Content Placeholder 2">
            <a:extLst>
              <a:ext uri="{FF2B5EF4-FFF2-40B4-BE49-F238E27FC236}">
                <a16:creationId xmlns:a16="http://schemas.microsoft.com/office/drawing/2014/main" id="{8915C5E3-C6FB-452B-8660-069118A48895}"/>
              </a:ext>
            </a:extLst>
          </p:cNvPr>
          <p:cNvSpPr>
            <a:spLocks noGrp="1"/>
          </p:cNvSpPr>
          <p:nvPr>
            <p:ph idx="1"/>
          </p:nvPr>
        </p:nvSpPr>
        <p:spPr/>
        <p:txBody>
          <a:bodyPr/>
          <a:lstStyle/>
          <a:p>
            <a:r>
              <a:rPr lang="en-US" u="sng" dirty="0"/>
              <a:t>District-Wide Gross Density:  </a:t>
            </a:r>
            <a:r>
              <a:rPr lang="en-US" dirty="0"/>
              <a:t>The municipality must show </a:t>
            </a:r>
            <a:r>
              <a:rPr lang="en-US"/>
              <a:t>at least </a:t>
            </a:r>
            <a:r>
              <a:rPr lang="en-US" dirty="0"/>
              <a:t>15 existing or potential multi-family units per acre, or a total of 750 existing or potential new multi-family units.</a:t>
            </a:r>
          </a:p>
          <a:p>
            <a:r>
              <a:rPr lang="en-US" u="sng" dirty="0"/>
              <a:t>Sub-Districts:  </a:t>
            </a:r>
            <a:r>
              <a:rPr lang="en-US" dirty="0"/>
              <a:t>A municipality may establish sub-districts with different density requirements and limitation provided the district as a whole meets the requirement.</a:t>
            </a:r>
          </a:p>
          <a:p>
            <a:r>
              <a:rPr lang="en-US" u="sng" dirty="0"/>
              <a:t>As further limited by wetlands and Title V:  </a:t>
            </a:r>
            <a:r>
              <a:rPr lang="en-US" dirty="0"/>
              <a:t>This is a bit murkier and awaiting clarification.</a:t>
            </a:r>
          </a:p>
        </p:txBody>
      </p:sp>
    </p:spTree>
    <p:extLst>
      <p:ext uri="{BB962C8B-B14F-4D97-AF65-F5344CB8AC3E}">
        <p14:creationId xmlns:p14="http://schemas.microsoft.com/office/powerpoint/2010/main" val="311370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45FA-3E7C-432A-AE2B-CA16C4B09064}"/>
              </a:ext>
            </a:extLst>
          </p:cNvPr>
          <p:cNvSpPr>
            <a:spLocks noGrp="1"/>
          </p:cNvSpPr>
          <p:nvPr>
            <p:ph type="title"/>
          </p:nvPr>
        </p:nvSpPr>
        <p:spPr/>
        <p:txBody>
          <a:bodyPr/>
          <a:lstStyle/>
          <a:p>
            <a:r>
              <a:rPr lang="en-US" dirty="0"/>
              <a:t>What Does 15 Units/Acre Look Like?</a:t>
            </a:r>
            <a:br>
              <a:rPr lang="en-US" dirty="0"/>
            </a:br>
            <a:br>
              <a:rPr lang="en-US" dirty="0"/>
            </a:br>
            <a:r>
              <a:rPr lang="en-US" dirty="0"/>
              <a:t>This is a photo of 15 townhouses on 1 acre.</a:t>
            </a:r>
          </a:p>
        </p:txBody>
      </p:sp>
      <p:pic>
        <p:nvPicPr>
          <p:cNvPr id="4" name="Picture 2" descr="Maxwell's Green Townhomes">
            <a:extLst>
              <a:ext uri="{FF2B5EF4-FFF2-40B4-BE49-F238E27FC236}">
                <a16:creationId xmlns:a16="http://schemas.microsoft.com/office/drawing/2014/main" id="{E45CE421-B669-479A-9A47-4E27B37FEC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8338" y="1138237"/>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3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D0F3-8BEA-4AC9-BC51-B74BCBD0998C}"/>
              </a:ext>
            </a:extLst>
          </p:cNvPr>
          <p:cNvSpPr>
            <a:spLocks noGrp="1"/>
          </p:cNvSpPr>
          <p:nvPr>
            <p:ph type="title"/>
          </p:nvPr>
        </p:nvSpPr>
        <p:spPr/>
        <p:txBody>
          <a:bodyPr/>
          <a:lstStyle/>
          <a:p>
            <a:r>
              <a:rPr lang="en-US" dirty="0"/>
              <a:t>How to Determine Suitability for Families with Children?</a:t>
            </a:r>
          </a:p>
        </p:txBody>
      </p:sp>
      <p:sp>
        <p:nvSpPr>
          <p:cNvPr id="3" name="Content Placeholder 2">
            <a:extLst>
              <a:ext uri="{FF2B5EF4-FFF2-40B4-BE49-F238E27FC236}">
                <a16:creationId xmlns:a16="http://schemas.microsoft.com/office/drawing/2014/main" id="{6366A3CC-EE00-4FA5-B21C-68742CD0EC6B}"/>
              </a:ext>
            </a:extLst>
          </p:cNvPr>
          <p:cNvSpPr>
            <a:spLocks noGrp="1"/>
          </p:cNvSpPr>
          <p:nvPr>
            <p:ph idx="1"/>
          </p:nvPr>
        </p:nvSpPr>
        <p:spPr/>
        <p:txBody>
          <a:bodyPr/>
          <a:lstStyle/>
          <a:p>
            <a:r>
              <a:rPr lang="en-US" dirty="0"/>
              <a:t>Zoning will comply if:</a:t>
            </a:r>
          </a:p>
          <a:p>
            <a:r>
              <a:rPr lang="en-US" dirty="0"/>
              <a:t>1. Units do not have age restrictions</a:t>
            </a:r>
          </a:p>
          <a:p>
            <a:r>
              <a:rPr lang="en-US" dirty="0"/>
              <a:t>2. There are no limitations on the size of units, the number of bedrooms, the size of bedrooms, or the number of occupants.</a:t>
            </a:r>
          </a:p>
          <a:p>
            <a:endParaRPr lang="en-US" dirty="0"/>
          </a:p>
        </p:txBody>
      </p:sp>
    </p:spTree>
    <p:extLst>
      <p:ext uri="{BB962C8B-B14F-4D97-AF65-F5344CB8AC3E}">
        <p14:creationId xmlns:p14="http://schemas.microsoft.com/office/powerpoint/2010/main" val="398603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D98B-4F5F-45DD-BB77-482FCF3DEF18}"/>
              </a:ext>
            </a:extLst>
          </p:cNvPr>
          <p:cNvSpPr>
            <a:spLocks noGrp="1"/>
          </p:cNvSpPr>
          <p:nvPr>
            <p:ph type="title"/>
          </p:nvPr>
        </p:nvSpPr>
        <p:spPr/>
        <p:txBody>
          <a:bodyPr/>
          <a:lstStyle/>
          <a:p>
            <a:r>
              <a:rPr lang="en-US" dirty="0"/>
              <a:t>Where Must a Municipality Locate its District?</a:t>
            </a:r>
          </a:p>
        </p:txBody>
      </p:sp>
      <p:sp>
        <p:nvSpPr>
          <p:cNvPr id="3" name="Content Placeholder 2">
            <a:extLst>
              <a:ext uri="{FF2B5EF4-FFF2-40B4-BE49-F238E27FC236}">
                <a16:creationId xmlns:a16="http://schemas.microsoft.com/office/drawing/2014/main" id="{D8744863-07C7-4216-9B13-615A5B15C60D}"/>
              </a:ext>
            </a:extLst>
          </p:cNvPr>
          <p:cNvSpPr>
            <a:spLocks noGrp="1"/>
          </p:cNvSpPr>
          <p:nvPr>
            <p:ph idx="1"/>
          </p:nvPr>
        </p:nvSpPr>
        <p:spPr/>
        <p:txBody>
          <a:bodyPr/>
          <a:lstStyle/>
          <a:p>
            <a:r>
              <a:rPr lang="en-US" b="1" dirty="0"/>
              <a:t>Within .5 miles of a transit station.</a:t>
            </a:r>
          </a:p>
          <a:p>
            <a:r>
              <a:rPr lang="en-US" u="sng" dirty="0"/>
              <a:t>Measuring distance from a transit station:</a:t>
            </a:r>
            <a:r>
              <a:rPr lang="en-US" dirty="0"/>
              <a:t>  May measure from the boundary of any parcel of land owned by the public entity and used for purposes related to the transit station such as an access roadway or parking lot.</a:t>
            </a:r>
          </a:p>
          <a:p>
            <a:r>
              <a:rPr lang="en-US" u="sng" dirty="0"/>
              <a:t>Where is Lincoln’s transit station?:</a:t>
            </a:r>
            <a:r>
              <a:rPr lang="en-US" dirty="0"/>
              <a:t>  Lincoln’s transit station is the commuter rail stop.  It is not the bus stop at Hanscom because a bus stop does not qualify as a transit station.</a:t>
            </a:r>
          </a:p>
        </p:txBody>
      </p:sp>
    </p:spTree>
    <p:extLst>
      <p:ext uri="{BB962C8B-B14F-4D97-AF65-F5344CB8AC3E}">
        <p14:creationId xmlns:p14="http://schemas.microsoft.com/office/powerpoint/2010/main" val="123173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E1E7-4F0C-4A40-B044-29D362349B9A}"/>
              </a:ext>
            </a:extLst>
          </p:cNvPr>
          <p:cNvSpPr>
            <a:spLocks noGrp="1"/>
          </p:cNvSpPr>
          <p:nvPr>
            <p:ph type="title"/>
          </p:nvPr>
        </p:nvSpPr>
        <p:spPr/>
        <p:txBody>
          <a:bodyPr/>
          <a:lstStyle/>
          <a:p>
            <a:r>
              <a:rPr lang="en-US" dirty="0"/>
              <a:t>What is the Timeline for Compliance?</a:t>
            </a:r>
          </a:p>
        </p:txBody>
      </p:sp>
      <p:sp>
        <p:nvSpPr>
          <p:cNvPr id="3" name="Content Placeholder 2">
            <a:extLst>
              <a:ext uri="{FF2B5EF4-FFF2-40B4-BE49-F238E27FC236}">
                <a16:creationId xmlns:a16="http://schemas.microsoft.com/office/drawing/2014/main" id="{15B9AD14-F4E5-4608-8788-4E57021923A2}"/>
              </a:ext>
            </a:extLst>
          </p:cNvPr>
          <p:cNvSpPr>
            <a:spLocks noGrp="1"/>
          </p:cNvSpPr>
          <p:nvPr>
            <p:ph idx="1"/>
          </p:nvPr>
        </p:nvSpPr>
        <p:spPr/>
        <p:txBody>
          <a:bodyPr/>
          <a:lstStyle/>
          <a:p>
            <a:r>
              <a:rPr lang="en-US" dirty="0"/>
              <a:t>1. Must provide DHCD with a proposed action plan and timeline for studies and outreach in order to adopt a multi-family district.  </a:t>
            </a:r>
          </a:p>
          <a:p>
            <a:pPr lvl="1"/>
            <a:r>
              <a:rPr lang="en-US" sz="2000" dirty="0"/>
              <a:t>For Bus Service Communities:  Must obtain DHCD approval of an action plan by </a:t>
            </a:r>
            <a:r>
              <a:rPr lang="en-US" sz="2000" b="1" dirty="0"/>
              <a:t>March 31, 2023.</a:t>
            </a:r>
          </a:p>
          <a:p>
            <a:pPr lvl="1"/>
            <a:r>
              <a:rPr lang="en-US" sz="2000" dirty="0"/>
              <a:t>For Commuter Rail Communities:  Must obtain DHCD approval of an action plan by </a:t>
            </a:r>
            <a:r>
              <a:rPr lang="en-US" sz="2000" b="1" dirty="0"/>
              <a:t>July 1, 2023.</a:t>
            </a:r>
          </a:p>
          <a:p>
            <a:r>
              <a:rPr lang="en-US" dirty="0"/>
              <a:t>2. Must adopt zoning amendment</a:t>
            </a:r>
          </a:p>
          <a:p>
            <a:pPr lvl="1"/>
            <a:r>
              <a:rPr lang="en-US" sz="2000" dirty="0"/>
              <a:t>For Bus Service Communities: </a:t>
            </a:r>
            <a:r>
              <a:rPr lang="en-US" sz="2000" b="1" dirty="0"/>
              <a:t>December 31. 2023</a:t>
            </a:r>
          </a:p>
          <a:p>
            <a:pPr lvl="1"/>
            <a:r>
              <a:rPr lang="en-US" sz="2000" dirty="0"/>
              <a:t>For Commuter Rail Communities: </a:t>
            </a:r>
            <a:r>
              <a:rPr lang="en-US" sz="2000" b="1" dirty="0"/>
              <a:t>December 31, 2024</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3. Within 90 days after adoption of the zoning amendment, must submit an application to DHCD requesting a determination of full compliance.</a:t>
            </a:r>
          </a:p>
          <a:p>
            <a:pPr lvl="1"/>
            <a:r>
              <a:rPr lang="en-US" sz="2000" dirty="0"/>
              <a:t>3. Within 90 days after adoption of the zoning amendment, must submit an application to DHCD requesting a determination of full compliance.</a:t>
            </a:r>
          </a:p>
          <a:p>
            <a:pPr lvl="1"/>
            <a:endParaRPr lang="en-US" dirty="0"/>
          </a:p>
        </p:txBody>
      </p:sp>
    </p:spTree>
    <p:extLst>
      <p:ext uri="{BB962C8B-B14F-4D97-AF65-F5344CB8AC3E}">
        <p14:creationId xmlns:p14="http://schemas.microsoft.com/office/powerpoint/2010/main" val="194740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A2F0-ADD2-4AE3-B1E5-96ABD58522BE}"/>
              </a:ext>
            </a:extLst>
          </p:cNvPr>
          <p:cNvSpPr>
            <a:spLocks noGrp="1"/>
          </p:cNvSpPr>
          <p:nvPr>
            <p:ph type="title"/>
          </p:nvPr>
        </p:nvSpPr>
        <p:spPr/>
        <p:txBody>
          <a:bodyPr/>
          <a:lstStyle/>
          <a:p>
            <a:r>
              <a:rPr lang="en-US" dirty="0"/>
              <a:t>Are There Penalties for Non-Compliance?</a:t>
            </a:r>
          </a:p>
        </p:txBody>
      </p:sp>
      <p:sp>
        <p:nvSpPr>
          <p:cNvPr id="3" name="Content Placeholder 2">
            <a:extLst>
              <a:ext uri="{FF2B5EF4-FFF2-40B4-BE49-F238E27FC236}">
                <a16:creationId xmlns:a16="http://schemas.microsoft.com/office/drawing/2014/main" id="{47C67C7A-7500-4542-9215-64EACC0B553C}"/>
              </a:ext>
            </a:extLst>
          </p:cNvPr>
          <p:cNvSpPr>
            <a:spLocks noGrp="1"/>
          </p:cNvSpPr>
          <p:nvPr>
            <p:ph idx="1"/>
          </p:nvPr>
        </p:nvSpPr>
        <p:spPr/>
        <p:txBody>
          <a:bodyPr/>
          <a:lstStyle/>
          <a:p>
            <a:r>
              <a:rPr lang="en-US" sz="2400" dirty="0"/>
              <a:t>Municipalities who do not timely comply with Section 3A:</a:t>
            </a:r>
          </a:p>
          <a:p>
            <a:r>
              <a:rPr lang="en-US" dirty="0"/>
              <a:t>Will not be eligible for </a:t>
            </a:r>
            <a:r>
              <a:rPr lang="en-US" dirty="0" err="1"/>
              <a:t>Massworks</a:t>
            </a:r>
            <a:r>
              <a:rPr lang="en-US" dirty="0"/>
              <a:t> or Housing Choice Grants.</a:t>
            </a:r>
          </a:p>
          <a:p>
            <a:r>
              <a:rPr lang="en-US" dirty="0"/>
              <a:t>Will not be eligible for Local Capital Projects Fund established in section 2EEE of chapter 29. </a:t>
            </a:r>
          </a:p>
          <a:p>
            <a:r>
              <a:rPr lang="en-US" dirty="0"/>
              <a:t>DHCD may, in its discretion, take non-compliance into consideration when making other discretionary grant awards.</a:t>
            </a:r>
          </a:p>
          <a:p>
            <a:pPr lvl="1"/>
            <a:r>
              <a:rPr lang="en-US" sz="2000" dirty="0"/>
              <a:t>Contained in the Draft Guidelines. </a:t>
            </a:r>
          </a:p>
        </p:txBody>
      </p:sp>
    </p:spTree>
    <p:extLst>
      <p:ext uri="{BB962C8B-B14F-4D97-AF65-F5344CB8AC3E}">
        <p14:creationId xmlns:p14="http://schemas.microsoft.com/office/powerpoint/2010/main" val="398705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76A4-B0BB-414A-824D-26EF97742797}"/>
              </a:ext>
            </a:extLst>
          </p:cNvPr>
          <p:cNvSpPr>
            <a:spLocks noGrp="1"/>
          </p:cNvSpPr>
          <p:nvPr>
            <p:ph type="title"/>
          </p:nvPr>
        </p:nvSpPr>
        <p:spPr/>
        <p:txBody>
          <a:bodyPr/>
          <a:lstStyle/>
          <a:p>
            <a:r>
              <a:rPr lang="en-US" dirty="0"/>
              <a:t>What Are The Grant Programs?</a:t>
            </a:r>
          </a:p>
        </p:txBody>
      </p:sp>
      <p:sp>
        <p:nvSpPr>
          <p:cNvPr id="3" name="Content Placeholder 2">
            <a:extLst>
              <a:ext uri="{FF2B5EF4-FFF2-40B4-BE49-F238E27FC236}">
                <a16:creationId xmlns:a16="http://schemas.microsoft.com/office/drawing/2014/main" id="{3E4F5988-FE7A-4697-BEE4-0018DFC58FEB}"/>
              </a:ext>
            </a:extLst>
          </p:cNvPr>
          <p:cNvSpPr>
            <a:spLocks noGrp="1"/>
          </p:cNvSpPr>
          <p:nvPr>
            <p:ph idx="1"/>
          </p:nvPr>
        </p:nvSpPr>
        <p:spPr/>
        <p:txBody>
          <a:bodyPr>
            <a:normAutofit fontScale="70000" lnSpcReduction="20000"/>
          </a:bodyPr>
          <a:lstStyle/>
          <a:p>
            <a:endParaRPr lang="en-US" dirty="0"/>
          </a:p>
          <a:p>
            <a:r>
              <a:rPr lang="en-US" sz="2400" b="1" dirty="0"/>
              <a:t>Housing Choice Grants:</a:t>
            </a:r>
          </a:p>
          <a:p>
            <a:pPr lvl="1"/>
            <a:r>
              <a:rPr lang="en-US" sz="2400" dirty="0"/>
              <a:t>Municipality must have a Housing Choice designation. Lincoln designated 2021.  Expires 2026.</a:t>
            </a:r>
          </a:p>
          <a:p>
            <a:pPr lvl="1"/>
            <a:r>
              <a:rPr lang="en-US" sz="2400" dirty="0"/>
              <a:t>Designation gives points on other grants.</a:t>
            </a:r>
          </a:p>
          <a:p>
            <a:pPr lvl="1"/>
            <a:r>
              <a:rPr lang="en-US" sz="2400" dirty="0"/>
              <a:t>Capital grant funding </a:t>
            </a:r>
          </a:p>
          <a:p>
            <a:pPr lvl="1"/>
            <a:r>
              <a:rPr lang="en-US" sz="2400" dirty="0"/>
              <a:t>Maximum award is $250,000.</a:t>
            </a:r>
          </a:p>
          <a:p>
            <a:r>
              <a:rPr lang="en-US" sz="2400" b="1" dirty="0" err="1"/>
              <a:t>MassWorks</a:t>
            </a:r>
            <a:r>
              <a:rPr lang="en-US" sz="2400" b="1" dirty="0"/>
              <a:t>:  </a:t>
            </a:r>
          </a:p>
          <a:p>
            <a:pPr lvl="1"/>
            <a:r>
              <a:rPr lang="en-US" sz="2400" dirty="0"/>
              <a:t>Largest Capital Grant Funding for infrastructure and capital improvements.</a:t>
            </a:r>
          </a:p>
          <a:p>
            <a:pPr lvl="1"/>
            <a:r>
              <a:rPr lang="en-US" sz="2400" dirty="0"/>
              <a:t>Recent awards to similar communities range from $1+ million to several million.</a:t>
            </a:r>
          </a:p>
          <a:p>
            <a:pPr lvl="1"/>
            <a:r>
              <a:rPr lang="en-US" sz="2400" dirty="0"/>
              <a:t>No minimum or maximum amounts</a:t>
            </a:r>
          </a:p>
          <a:p>
            <a:pPr lvl="1"/>
            <a:r>
              <a:rPr lang="en-US" sz="2400" dirty="0"/>
              <a:t>Lincoln has not historically applied for </a:t>
            </a:r>
            <a:r>
              <a:rPr lang="en-US" sz="2400" dirty="0" err="1"/>
              <a:t>MassWorks</a:t>
            </a:r>
            <a:r>
              <a:rPr lang="en-US" sz="2400" dirty="0"/>
              <a:t> funding.</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4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Capital Projects Fund:</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2" pitchFamily="18" charset="2"/>
              <a:buChar char=""/>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Revenue from casino tax and gaming licensee fees</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2" pitchFamily="18" charset="2"/>
              <a:buChar char=""/>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Historically used for subsidizing housing authorities </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Note that Draft Guidelines say DHCD can take into consideration non-compliance on other grants.  Lincoln received approx. $570K in 2021   </a:t>
            </a:r>
          </a:p>
          <a:p>
            <a:pPr lvl="1"/>
            <a:endParaRPr lang="en-US" dirty="0"/>
          </a:p>
        </p:txBody>
      </p:sp>
    </p:spTree>
    <p:extLst>
      <p:ext uri="{BB962C8B-B14F-4D97-AF65-F5344CB8AC3E}">
        <p14:creationId xmlns:p14="http://schemas.microsoft.com/office/powerpoint/2010/main" val="4123396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9949-6FDC-45BF-A3C6-4FAED20C1E64}"/>
              </a:ext>
            </a:extLst>
          </p:cNvPr>
          <p:cNvSpPr>
            <a:spLocks noGrp="1"/>
          </p:cNvSpPr>
          <p:nvPr>
            <p:ph type="title"/>
          </p:nvPr>
        </p:nvSpPr>
        <p:spPr/>
        <p:txBody>
          <a:bodyPr/>
          <a:lstStyle/>
          <a:p>
            <a:r>
              <a:rPr lang="en-US" dirty="0"/>
              <a:t>Is There Opportunity for Feedback?</a:t>
            </a:r>
          </a:p>
        </p:txBody>
      </p:sp>
      <p:sp>
        <p:nvSpPr>
          <p:cNvPr id="3" name="Content Placeholder 2">
            <a:extLst>
              <a:ext uri="{FF2B5EF4-FFF2-40B4-BE49-F238E27FC236}">
                <a16:creationId xmlns:a16="http://schemas.microsoft.com/office/drawing/2014/main" id="{149B6ADB-38F4-4BEA-AFB0-462328CA65BE}"/>
              </a:ext>
            </a:extLst>
          </p:cNvPr>
          <p:cNvSpPr>
            <a:spLocks noGrp="1"/>
          </p:cNvSpPr>
          <p:nvPr>
            <p:ph idx="1"/>
          </p:nvPr>
        </p:nvSpPr>
        <p:spPr/>
        <p:txBody>
          <a:bodyPr/>
          <a:lstStyle/>
          <a:p>
            <a:pPr algn="l"/>
            <a:endParaRPr lang="en-US" sz="2400" b="0" i="0" u="none" strike="noStrike" baseline="0" dirty="0">
              <a:solidFill>
                <a:srgbClr val="000000"/>
              </a:solidFill>
              <a:latin typeface="Times New Roman" panose="02020603050405020304" pitchFamily="18" charset="0"/>
            </a:endParaRPr>
          </a:p>
          <a:p>
            <a:r>
              <a:rPr lang="en-US" sz="2400" dirty="0">
                <a:solidFill>
                  <a:srgbClr val="000000"/>
                </a:solidFill>
                <a:latin typeface="+mj-lt"/>
              </a:rPr>
              <a:t>T</a:t>
            </a:r>
            <a:r>
              <a:rPr lang="en-US" sz="2400" b="0" i="0" u="none" strike="noStrike" baseline="0" dirty="0">
                <a:solidFill>
                  <a:srgbClr val="000000"/>
                </a:solidFill>
                <a:latin typeface="+mj-lt"/>
              </a:rPr>
              <a:t>he Department has issued Draft Guidelines for public comment </a:t>
            </a:r>
          </a:p>
          <a:p>
            <a:r>
              <a:rPr lang="en-US" sz="2400" dirty="0">
                <a:latin typeface="+mj-lt"/>
              </a:rPr>
              <a:t>Feedback is due by March 31, 2022</a:t>
            </a:r>
          </a:p>
          <a:p>
            <a:endParaRPr lang="en-US" dirty="0"/>
          </a:p>
        </p:txBody>
      </p:sp>
    </p:spTree>
    <p:extLst>
      <p:ext uri="{BB962C8B-B14F-4D97-AF65-F5344CB8AC3E}">
        <p14:creationId xmlns:p14="http://schemas.microsoft.com/office/powerpoint/2010/main" val="341599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D363-D3BE-476B-8580-3F2B7D7FAFB0}"/>
              </a:ext>
            </a:extLst>
          </p:cNvPr>
          <p:cNvSpPr>
            <a:spLocks noGrp="1"/>
          </p:cNvSpPr>
          <p:nvPr>
            <p:ph type="title"/>
          </p:nvPr>
        </p:nvSpPr>
        <p:spPr/>
        <p:txBody>
          <a:bodyPr/>
          <a:lstStyle/>
          <a:p>
            <a:r>
              <a:rPr lang="en-US" dirty="0"/>
              <a:t>How Do We Comply for 2022?</a:t>
            </a:r>
          </a:p>
        </p:txBody>
      </p:sp>
      <p:sp>
        <p:nvSpPr>
          <p:cNvPr id="3" name="Content Placeholder 2">
            <a:extLst>
              <a:ext uri="{FF2B5EF4-FFF2-40B4-BE49-F238E27FC236}">
                <a16:creationId xmlns:a16="http://schemas.microsoft.com/office/drawing/2014/main" id="{324C528A-EF8D-4345-AB8E-382829E9D2FD}"/>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b="0" i="0" u="none" strike="noStrike" baseline="0" dirty="0">
                <a:solidFill>
                  <a:srgbClr val="000000"/>
                </a:solidFill>
              </a:rPr>
              <a:t>By 5:00pm on May 2, 2022: </a:t>
            </a:r>
          </a:p>
          <a:p>
            <a:r>
              <a:rPr lang="en-US" b="0" i="0" u="none" strike="noStrike" baseline="0" dirty="0">
                <a:solidFill>
                  <a:srgbClr val="000000"/>
                </a:solidFill>
              </a:rPr>
              <a:t>1. Include a presentation of the Draft Guidelines in a meeting of the Select Board, City Council or Town Council, as applicable; </a:t>
            </a:r>
          </a:p>
          <a:p>
            <a:r>
              <a:rPr lang="en-US" b="0" i="0" u="none" strike="noStrike" baseline="0" dirty="0">
                <a:solidFill>
                  <a:srgbClr val="000000"/>
                </a:solidFill>
              </a:rPr>
              <a:t>2. Complete and submit the MBTA Community Information Form, found here: </a:t>
            </a:r>
            <a:r>
              <a:rPr lang="en-US" b="0" i="0" u="none" strike="noStrike" baseline="0" dirty="0">
                <a:solidFill>
                  <a:srgbClr val="0000FF"/>
                </a:solidFill>
              </a:rPr>
              <a:t>www.mass.gov/forms/mbta-community-information-form</a:t>
            </a:r>
            <a:r>
              <a:rPr lang="en-US" b="0" i="0" u="none" strike="noStrike" baseline="0" dirty="0">
                <a:solidFill>
                  <a:srgbClr val="000000"/>
                </a:solidFill>
              </a:rPr>
              <a:t>; and </a:t>
            </a:r>
          </a:p>
          <a:p>
            <a:r>
              <a:rPr lang="en-US" b="0" i="0" u="none" strike="noStrike" baseline="0" dirty="0">
                <a:solidFill>
                  <a:srgbClr val="000000"/>
                </a:solidFill>
              </a:rPr>
              <a:t>3. Submit updated GIS parcel maps to </a:t>
            </a:r>
            <a:r>
              <a:rPr lang="en-US" b="0" i="0" u="none" strike="noStrike" baseline="0" dirty="0" err="1">
                <a:solidFill>
                  <a:srgbClr val="000000"/>
                </a:solidFill>
              </a:rPr>
              <a:t>MassGIS</a:t>
            </a:r>
            <a:r>
              <a:rPr lang="en-US" b="0" i="0" u="none" strike="noStrike" baseline="0" dirty="0">
                <a:solidFill>
                  <a:srgbClr val="000000"/>
                </a:solidFill>
              </a:rPr>
              <a:t> if the most recent updated parcel maps were submitted prior to January 1, 2020. DHCD will contact each of the 14 MBTA communities that need to submit updated GIS parcel maps. </a:t>
            </a:r>
          </a:p>
          <a:p>
            <a:endParaRPr lang="en-US" dirty="0"/>
          </a:p>
        </p:txBody>
      </p:sp>
    </p:spTree>
    <p:extLst>
      <p:ext uri="{BB962C8B-B14F-4D97-AF65-F5344CB8AC3E}">
        <p14:creationId xmlns:p14="http://schemas.microsoft.com/office/powerpoint/2010/main" val="9599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D363-D3BE-476B-8580-3F2B7D7FAFB0}"/>
              </a:ext>
            </a:extLst>
          </p:cNvPr>
          <p:cNvSpPr>
            <a:spLocks noGrp="1"/>
          </p:cNvSpPr>
          <p:nvPr>
            <p:ph type="title"/>
          </p:nvPr>
        </p:nvSpPr>
        <p:spPr/>
        <p:txBody>
          <a:bodyPr/>
          <a:lstStyle/>
          <a:p>
            <a:r>
              <a:rPr lang="en-US" dirty="0"/>
              <a:t>Housing Choice Legislation for MBTA Communities</a:t>
            </a:r>
          </a:p>
        </p:txBody>
      </p:sp>
      <p:sp>
        <p:nvSpPr>
          <p:cNvPr id="3" name="Content Placeholder 2">
            <a:extLst>
              <a:ext uri="{FF2B5EF4-FFF2-40B4-BE49-F238E27FC236}">
                <a16:creationId xmlns:a16="http://schemas.microsoft.com/office/drawing/2014/main" id="{324C528A-EF8D-4345-AB8E-382829E9D2FD}"/>
              </a:ext>
            </a:extLst>
          </p:cNvPr>
          <p:cNvSpPr>
            <a:spLocks noGrp="1"/>
          </p:cNvSpPr>
          <p:nvPr>
            <p:ph idx="1"/>
          </p:nvPr>
        </p:nvSpPr>
        <p:spPr/>
        <p:txBody>
          <a:bodyPr/>
          <a:lstStyle/>
          <a:p>
            <a:pPr algn="l"/>
            <a:r>
              <a:rPr lang="en-US" b="0" i="0" dirty="0">
                <a:solidFill>
                  <a:srgbClr val="141414"/>
                </a:solidFill>
                <a:effectLst/>
                <a:latin typeface="+mj-lt"/>
              </a:rPr>
              <a:t>Enacted as part of the </a:t>
            </a:r>
            <a:r>
              <a:rPr lang="en-US" b="0" i="0" u="none" strike="noStrike" dirty="0">
                <a:solidFill>
                  <a:srgbClr val="14558F"/>
                </a:solidFill>
                <a:effectLst/>
                <a:latin typeface="+mj-lt"/>
                <a:hlinkClick r:id="rId2"/>
              </a:rPr>
              <a:t>economic development bill</a:t>
            </a:r>
            <a:r>
              <a:rPr lang="en-US" b="0" i="0" dirty="0">
                <a:solidFill>
                  <a:srgbClr val="141414"/>
                </a:solidFill>
                <a:effectLst/>
                <a:latin typeface="+mj-lt"/>
              </a:rPr>
              <a:t> in January 2021, new Section 3A of M.G.L. c. 40A (the Zoning Act) requires that an MBTA community shall have at least one zoning district of reasonable size in which multi-family housing is permitted as of right and meets other criteria set forth in the statute:</a:t>
            </a:r>
          </a:p>
          <a:p>
            <a:pPr algn="l">
              <a:buFont typeface="Arial" panose="020B0604020202020204" pitchFamily="34" charset="0"/>
              <a:buChar char="•"/>
            </a:pPr>
            <a:r>
              <a:rPr lang="en-US" b="0" i="0" dirty="0">
                <a:solidFill>
                  <a:srgbClr val="141414"/>
                </a:solidFill>
                <a:effectLst/>
                <a:latin typeface="+mj-lt"/>
              </a:rPr>
              <a:t>Minimum gross density of 15 units per acre</a:t>
            </a:r>
          </a:p>
          <a:p>
            <a:pPr algn="l">
              <a:buFont typeface="Arial" panose="020B0604020202020204" pitchFamily="34" charset="0"/>
              <a:buChar char="•"/>
            </a:pPr>
            <a:r>
              <a:rPr lang="en-US" b="0" i="0" dirty="0">
                <a:solidFill>
                  <a:srgbClr val="141414"/>
                </a:solidFill>
                <a:effectLst/>
                <a:latin typeface="+mj-lt"/>
              </a:rPr>
              <a:t>Not more than ½ miles from a commuter rail station, subway station, ferry terminal or bus station, if applicable.</a:t>
            </a:r>
          </a:p>
          <a:p>
            <a:pPr algn="l">
              <a:buFont typeface="Arial" panose="020B0604020202020204" pitchFamily="34" charset="0"/>
              <a:buChar char="•"/>
            </a:pPr>
            <a:r>
              <a:rPr lang="en-US" b="0" i="0" dirty="0">
                <a:solidFill>
                  <a:srgbClr val="141414"/>
                </a:solidFill>
                <a:effectLst/>
                <a:latin typeface="+mj-lt"/>
              </a:rPr>
              <a:t>No age restrictions</a:t>
            </a:r>
          </a:p>
          <a:p>
            <a:pPr algn="l">
              <a:buFont typeface="Arial" panose="020B0604020202020204" pitchFamily="34" charset="0"/>
              <a:buChar char="•"/>
            </a:pPr>
            <a:r>
              <a:rPr lang="en-US" b="0" i="0" dirty="0">
                <a:solidFill>
                  <a:srgbClr val="141414"/>
                </a:solidFill>
                <a:effectLst/>
                <a:latin typeface="+mj-lt"/>
              </a:rPr>
              <a:t>Suitable for families with </a:t>
            </a:r>
            <a:r>
              <a:rPr lang="en-US" b="0" i="0" dirty="0">
                <a:solidFill>
                  <a:srgbClr val="141414"/>
                </a:solidFill>
                <a:effectLst/>
              </a:rPr>
              <a:t>children.</a:t>
            </a:r>
          </a:p>
          <a:p>
            <a:endParaRPr lang="en-US" dirty="0"/>
          </a:p>
        </p:txBody>
      </p:sp>
    </p:spTree>
    <p:extLst>
      <p:ext uri="{BB962C8B-B14F-4D97-AF65-F5344CB8AC3E}">
        <p14:creationId xmlns:p14="http://schemas.microsoft.com/office/powerpoint/2010/main" val="395811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603-D70D-40B3-A335-1A253A738B78}"/>
              </a:ext>
            </a:extLst>
          </p:cNvPr>
          <p:cNvSpPr>
            <a:spLocks noGrp="1"/>
          </p:cNvSpPr>
          <p:nvPr>
            <p:ph type="title"/>
          </p:nvPr>
        </p:nvSpPr>
        <p:spPr/>
        <p:txBody>
          <a:bodyPr/>
          <a:lstStyle/>
          <a:p>
            <a:r>
              <a:rPr lang="en-US" dirty="0"/>
              <a:t>What is an MBTA Community?</a:t>
            </a:r>
          </a:p>
        </p:txBody>
      </p:sp>
      <p:sp>
        <p:nvSpPr>
          <p:cNvPr id="4" name="Rectangle 1">
            <a:extLst>
              <a:ext uri="{FF2B5EF4-FFF2-40B4-BE49-F238E27FC236}">
                <a16:creationId xmlns:a16="http://schemas.microsoft.com/office/drawing/2014/main" id="{30926F5A-71BD-4774-B0DF-CC9B28738B8F}"/>
              </a:ext>
            </a:extLst>
          </p:cNvPr>
          <p:cNvSpPr>
            <a:spLocks noGrp="1" noChangeArrowheads="1"/>
          </p:cNvSpPr>
          <p:nvPr>
            <p:ph idx="1"/>
          </p:nvPr>
        </p:nvSpPr>
        <p:spPr bwMode="auto">
          <a:xfrm>
            <a:off x="4035523" y="1423880"/>
            <a:ext cx="7057350" cy="400109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41414"/>
                </a:solidFill>
                <a:effectLst/>
                <a:latin typeface="+mj-lt"/>
              </a:rPr>
              <a:t>“MBTA community” is defined by reference to M.G.L. c. 161A, sec.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141414"/>
                </a:solidFill>
                <a:effectLst/>
                <a:latin typeface="+mj-lt"/>
              </a:rPr>
              <a:t>one of the “14 cities and towns”  that initially hosted MBTA service;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141414"/>
                </a:solidFill>
                <a:effectLst/>
                <a:latin typeface="+mj-lt"/>
              </a:rPr>
              <a:t>one of the “51 cities and towns” that also host MBTA service but joined later; ​</a:t>
            </a:r>
            <a:r>
              <a:rPr kumimoji="0" lang="en-US" altLang="en-US" b="1" i="0" u="none" strike="noStrike" cap="none" normalizeH="0" baseline="0" dirty="0">
                <a:ln>
                  <a:noFill/>
                </a:ln>
                <a:solidFill>
                  <a:srgbClr val="141414"/>
                </a:solidFill>
                <a:effectLst/>
                <a:latin typeface="+mj-lt"/>
              </a:rPr>
              <a:t>Lincoln is listed as one of these 51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141414"/>
                </a:solidFill>
                <a:effectLst/>
                <a:latin typeface="+mj-lt"/>
              </a:rPr>
              <a:t>other “served communities” that abut a city or town that hosts MBTA service; 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141414"/>
                </a:solidFill>
                <a:effectLst/>
                <a:latin typeface="+mj-lt"/>
              </a:rPr>
              <a:t>a municipality that has been added to the MBTA under G.L. c. 161A, sec. 6  any special law relative to the area constituting the authority.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41414"/>
                </a:solidFill>
                <a:effectLst/>
                <a:latin typeface="+mj-lt"/>
              </a:rPr>
              <a:t>In total, 175 MBTA communities are subject to the new requirements of Section 3A of the Zoning </a:t>
            </a:r>
            <a:r>
              <a:rPr kumimoji="0" lang="en-US" altLang="en-US" b="0" i="0" u="none" strike="noStrike" cap="none" normalizeH="0" baseline="0" dirty="0">
                <a:ln>
                  <a:noFill/>
                </a:ln>
                <a:solidFill>
                  <a:srgbClr val="141414"/>
                </a:solidFill>
                <a:effectLst/>
                <a:latin typeface="+mn-lt"/>
              </a:rPr>
              <a:t>Act.</a:t>
            </a:r>
            <a:endParaRPr kumimoji="0" lang="en-US" alt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28371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3BC6-A885-4D75-8920-1EA485E324FB}"/>
              </a:ext>
            </a:extLst>
          </p:cNvPr>
          <p:cNvSpPr>
            <a:spLocks noGrp="1"/>
          </p:cNvSpPr>
          <p:nvPr>
            <p:ph type="title"/>
          </p:nvPr>
        </p:nvSpPr>
        <p:spPr/>
        <p:txBody>
          <a:bodyPr/>
          <a:lstStyle/>
          <a:p>
            <a:r>
              <a:rPr lang="en-US" dirty="0"/>
              <a:t>What are the General Principles of Compliance?</a:t>
            </a:r>
          </a:p>
        </p:txBody>
      </p:sp>
      <p:sp>
        <p:nvSpPr>
          <p:cNvPr id="3" name="Content Placeholder 2">
            <a:extLst>
              <a:ext uri="{FF2B5EF4-FFF2-40B4-BE49-F238E27FC236}">
                <a16:creationId xmlns:a16="http://schemas.microsoft.com/office/drawing/2014/main" id="{3AB5D870-DD92-4703-8DC5-EB943D8ACF82}"/>
              </a:ext>
            </a:extLst>
          </p:cNvPr>
          <p:cNvSpPr>
            <a:spLocks noGrp="1"/>
          </p:cNvSpPr>
          <p:nvPr>
            <p:ph idx="1"/>
          </p:nvPr>
        </p:nvSpPr>
        <p:spPr/>
        <p:txBody>
          <a:bodyPr/>
          <a:lstStyle/>
          <a:p>
            <a:endParaRPr lang="en-US" dirty="0"/>
          </a:p>
          <a:p>
            <a:r>
              <a:rPr lang="en-US" dirty="0"/>
              <a:t>DHCD is tasked with providing guidance on the legislation.</a:t>
            </a:r>
          </a:p>
          <a:p>
            <a:r>
              <a:rPr lang="en-US" dirty="0"/>
              <a:t>1. What it means to permit multi-family housing by right</a:t>
            </a:r>
          </a:p>
          <a:p>
            <a:r>
              <a:rPr lang="en-US" dirty="0"/>
              <a:t>2. How to determine if a multi-family district is “of reasonable size”</a:t>
            </a:r>
          </a:p>
          <a:p>
            <a:r>
              <a:rPr lang="en-US" dirty="0"/>
              <a:t>3. How to determine gross density of 15 units per acre, subject to wetlands and title V</a:t>
            </a:r>
          </a:p>
          <a:p>
            <a:r>
              <a:rPr lang="en-US" dirty="0"/>
              <a:t>4. The meaning of “such multi-family housing shall be without age restrictions and shall be suitable for families with children”</a:t>
            </a:r>
          </a:p>
          <a:p>
            <a:r>
              <a:rPr lang="en-US" dirty="0"/>
              <a:t>5. Parameters of choosing the location of the multi-family district.</a:t>
            </a:r>
          </a:p>
        </p:txBody>
      </p:sp>
    </p:spTree>
    <p:extLst>
      <p:ext uri="{BB962C8B-B14F-4D97-AF65-F5344CB8AC3E}">
        <p14:creationId xmlns:p14="http://schemas.microsoft.com/office/powerpoint/2010/main" val="312463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C0CE-CA32-4928-8774-98144FA091A4}"/>
              </a:ext>
            </a:extLst>
          </p:cNvPr>
          <p:cNvSpPr>
            <a:spLocks noGrp="1"/>
          </p:cNvSpPr>
          <p:nvPr>
            <p:ph type="title"/>
          </p:nvPr>
        </p:nvSpPr>
        <p:spPr/>
        <p:txBody>
          <a:bodyPr/>
          <a:lstStyle/>
          <a:p>
            <a:r>
              <a:rPr lang="en-US" dirty="0"/>
              <a:t>What is Lincoln’s MBTA Community Category?</a:t>
            </a:r>
          </a:p>
        </p:txBody>
      </p:sp>
      <p:sp>
        <p:nvSpPr>
          <p:cNvPr id="3" name="Content Placeholder 2">
            <a:extLst>
              <a:ext uri="{FF2B5EF4-FFF2-40B4-BE49-F238E27FC236}">
                <a16:creationId xmlns:a16="http://schemas.microsoft.com/office/drawing/2014/main" id="{BCAC5688-28D1-47EB-86DD-850FD4B58312}"/>
              </a:ext>
            </a:extLst>
          </p:cNvPr>
          <p:cNvSpPr>
            <a:spLocks noGrp="1"/>
          </p:cNvSpPr>
          <p:nvPr>
            <p:ph idx="1"/>
          </p:nvPr>
        </p:nvSpPr>
        <p:spPr/>
        <p:txBody>
          <a:bodyPr/>
          <a:lstStyle/>
          <a:p>
            <a:r>
              <a:rPr lang="en-US" dirty="0"/>
              <a:t>Categories:  Rapid Transit; Bus Service; Commuter Rail; Adjacent Community</a:t>
            </a:r>
          </a:p>
          <a:p>
            <a:r>
              <a:rPr lang="en-US" dirty="0"/>
              <a:t>Current Regulations categorize Lincoln as a “Bus Service Community”</a:t>
            </a:r>
          </a:p>
          <a:p>
            <a:pPr lvl="1"/>
            <a:r>
              <a:rPr lang="en-US" sz="2000" dirty="0"/>
              <a:t>Any community with a bus stop – The 77 bus stops at Hanscom</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b="0" i="0" u="none" strike="noStrike" kern="1200" cap="none" spc="0" normalizeH="0" baseline="0" noProof="0" dirty="0">
                <a:ln>
                  <a:noFill/>
                </a:ln>
                <a:solidFill>
                  <a:srgbClr val="000000">
                    <a:lumMod val="65000"/>
                    <a:lumOff val="35000"/>
                  </a:srgbClr>
                </a:solidFill>
                <a:effectLst/>
                <a:uLnTx/>
                <a:uFillTx/>
                <a:ea typeface="+mn-ea"/>
                <a:cs typeface="+mn-cs"/>
              </a:rPr>
              <a:t>Lincoln can try for reclassification as a Commuter Rail community.</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lang="en-US" dirty="0">
                <a:solidFill>
                  <a:srgbClr val="000000">
                    <a:lumMod val="65000"/>
                    <a:lumOff val="35000"/>
                  </a:srgbClr>
                </a:solidFill>
              </a:rPr>
              <a:t>Even if a town is classified as an adjacent community (within .5 miles of a transit station in another community), it is still subject to the law.</a:t>
            </a:r>
            <a:r>
              <a:rPr kumimoji="0" lang="en-US" b="0" i="0" u="none" strike="noStrike" kern="1200" cap="none" spc="0" normalizeH="0" baseline="0" noProof="0" dirty="0">
                <a:ln>
                  <a:noFill/>
                </a:ln>
                <a:solidFill>
                  <a:srgbClr val="000000">
                    <a:lumMod val="65000"/>
                    <a:lumOff val="35000"/>
                  </a:srgbClr>
                </a:solidFill>
                <a:effectLst/>
                <a:uLnTx/>
                <a:uFillTx/>
              </a:rPr>
              <a:t> </a:t>
            </a:r>
          </a:p>
          <a:p>
            <a:pPr lvl="1"/>
            <a:endParaRPr lang="en-US" dirty="0"/>
          </a:p>
        </p:txBody>
      </p:sp>
    </p:spTree>
    <p:extLst>
      <p:ext uri="{BB962C8B-B14F-4D97-AF65-F5344CB8AC3E}">
        <p14:creationId xmlns:p14="http://schemas.microsoft.com/office/powerpoint/2010/main" val="340197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BAA4-920C-4AA2-B207-696AB33BFD85}"/>
              </a:ext>
            </a:extLst>
          </p:cNvPr>
          <p:cNvSpPr>
            <a:spLocks noGrp="1"/>
          </p:cNvSpPr>
          <p:nvPr>
            <p:ph type="title"/>
          </p:nvPr>
        </p:nvSpPr>
        <p:spPr/>
        <p:txBody>
          <a:bodyPr/>
          <a:lstStyle/>
          <a:p>
            <a:r>
              <a:rPr lang="en-US" dirty="0"/>
              <a:t>What is “As of Right”?</a:t>
            </a:r>
          </a:p>
        </p:txBody>
      </p:sp>
      <p:sp>
        <p:nvSpPr>
          <p:cNvPr id="3" name="Content Placeholder 2">
            <a:extLst>
              <a:ext uri="{FF2B5EF4-FFF2-40B4-BE49-F238E27FC236}">
                <a16:creationId xmlns:a16="http://schemas.microsoft.com/office/drawing/2014/main" id="{273DE044-ABA8-47BE-9DCA-9E082F79A0EB}"/>
              </a:ext>
            </a:extLst>
          </p:cNvPr>
          <p:cNvSpPr>
            <a:spLocks noGrp="1"/>
          </p:cNvSpPr>
          <p:nvPr>
            <p:ph idx="1"/>
          </p:nvPr>
        </p:nvSpPr>
        <p:spPr/>
        <p:txBody>
          <a:bodyPr>
            <a:normAutofit/>
          </a:bodyPr>
          <a:lstStyle/>
          <a:p>
            <a:r>
              <a:rPr lang="en-US" dirty="0"/>
              <a:t>Construction and occupancy of multi-family housing is allowed without discretionary permit of approval </a:t>
            </a:r>
            <a:r>
              <a:rPr lang="en-US" dirty="0" err="1"/>
              <a:t>ie</a:t>
            </a:r>
            <a:r>
              <a:rPr lang="en-US" dirty="0"/>
              <a:t>. No Special Permits.</a:t>
            </a:r>
          </a:p>
          <a:p>
            <a:r>
              <a:rPr lang="en-US" dirty="0"/>
              <a:t>Site Plan Approval is allowed.</a:t>
            </a:r>
          </a:p>
          <a:p>
            <a:pPr lvl="1"/>
            <a:r>
              <a:rPr lang="en-US" sz="2000" dirty="0"/>
              <a:t>May regulate vehicular access and circulation, architecture and design, screening of adjacent properties.</a:t>
            </a:r>
          </a:p>
          <a:p>
            <a:pPr lvl="1"/>
            <a:r>
              <a:rPr lang="en-US" sz="2000" dirty="0"/>
              <a:t>Site Plan Review may not impose conditions that make it infeasible or impractical to proceed.</a:t>
            </a:r>
          </a:p>
        </p:txBody>
      </p:sp>
    </p:spTree>
    <p:extLst>
      <p:ext uri="{BB962C8B-B14F-4D97-AF65-F5344CB8AC3E}">
        <p14:creationId xmlns:p14="http://schemas.microsoft.com/office/powerpoint/2010/main" val="135476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E6CB-A055-4B00-B49B-4508BDCB540C}"/>
              </a:ext>
            </a:extLst>
          </p:cNvPr>
          <p:cNvSpPr>
            <a:spLocks noGrp="1"/>
          </p:cNvSpPr>
          <p:nvPr>
            <p:ph type="title"/>
          </p:nvPr>
        </p:nvSpPr>
        <p:spPr/>
        <p:txBody>
          <a:bodyPr/>
          <a:lstStyle/>
          <a:p>
            <a:r>
              <a:rPr lang="en-US" dirty="0"/>
              <a:t>How Do We Determine a District of Reasonable Size?</a:t>
            </a:r>
          </a:p>
        </p:txBody>
      </p:sp>
      <p:sp>
        <p:nvSpPr>
          <p:cNvPr id="3" name="Content Placeholder 2">
            <a:extLst>
              <a:ext uri="{FF2B5EF4-FFF2-40B4-BE49-F238E27FC236}">
                <a16:creationId xmlns:a16="http://schemas.microsoft.com/office/drawing/2014/main" id="{6A364F3A-8EDD-4F5D-B0CE-57C07BA1029E}"/>
              </a:ext>
            </a:extLst>
          </p:cNvPr>
          <p:cNvSpPr>
            <a:spLocks noGrp="1"/>
          </p:cNvSpPr>
          <p:nvPr>
            <p:ph idx="1"/>
          </p:nvPr>
        </p:nvSpPr>
        <p:spPr/>
        <p:txBody>
          <a:bodyPr>
            <a:normAutofit/>
          </a:bodyPr>
          <a:lstStyle/>
          <a:p>
            <a:r>
              <a:rPr lang="en-US" u="sng" dirty="0"/>
              <a:t>Land Area: </a:t>
            </a:r>
            <a:r>
              <a:rPr lang="en-US" dirty="0"/>
              <a:t>must be at least 50 acres of land-or approximately one-tenth of the land area within .5 miles of a transit station.</a:t>
            </a:r>
          </a:p>
          <a:p>
            <a:pPr lvl="1">
              <a:spcBef>
                <a:spcPts val="1200"/>
              </a:spcBef>
              <a:spcAft>
                <a:spcPts val="0"/>
              </a:spcAft>
              <a:buClr>
                <a:srgbClr val="40BAD2"/>
              </a:buClr>
              <a:defRPr/>
            </a:pPr>
            <a:r>
              <a:rPr lang="en-US" sz="2000" dirty="0"/>
              <a:t>An overlay district is ok if at least one portion includes at least 25 contiguous acres and no portion of the district is less than 5 acres.</a:t>
            </a:r>
            <a:endPar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b="0" i="0" u="sng"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Unit Capacity:</a:t>
            </a:r>
            <a:r>
              <a:rPr kumimoji="0" lang="en-US" b="0" i="0"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Is a percentage of existing housing units based on category:  Rapid Transit – 25%; Bus Service Community – 20%; Commuter Rail – 15%; and Adjacent Community – 10%</a:t>
            </a:r>
          </a:p>
          <a:p>
            <a:pPr lvl="1">
              <a:spcBef>
                <a:spcPts val="1200"/>
              </a:spcBef>
              <a:spcAft>
                <a:spcPts val="0"/>
              </a:spcAft>
              <a:buClr>
                <a:srgbClr val="40BAD2"/>
              </a:buClr>
              <a:defRPr/>
            </a:pPr>
            <a:r>
              <a:rPr lang="en-US" sz="2000" u="sng" dirty="0">
                <a:solidFill>
                  <a:srgbClr val="000000">
                    <a:lumMod val="65000"/>
                    <a:lumOff val="35000"/>
                  </a:srgbClr>
                </a:solidFill>
                <a:latin typeface="Corbel" panose="020B0503020204020204"/>
              </a:rPr>
              <a:t>Based on % of 2020 Federal Census</a:t>
            </a:r>
            <a:r>
              <a:rPr lang="en-US" sz="2000" dirty="0">
                <a:solidFill>
                  <a:srgbClr val="000000">
                    <a:lumMod val="65000"/>
                    <a:lumOff val="35000"/>
                  </a:srgbClr>
                </a:solidFill>
                <a:latin typeface="Corbel" panose="020B0503020204020204"/>
              </a:rPr>
              <a:t> – Lincoln is 2771 (includes Hanscom) 20%=554 units, 15%=415</a:t>
            </a:r>
          </a:p>
          <a:p>
            <a:pPr lvl="1">
              <a:spcBef>
                <a:spcPts val="1200"/>
              </a:spcBef>
              <a:spcAft>
                <a:spcPts val="0"/>
              </a:spcAft>
              <a:buClr>
                <a:srgbClr val="40BAD2"/>
              </a:buClr>
              <a:defRPr/>
            </a:pPr>
            <a:r>
              <a:rPr lang="en-US" sz="2000" dirty="0">
                <a:solidFill>
                  <a:srgbClr val="000000">
                    <a:lumMod val="65000"/>
                    <a:lumOff val="35000"/>
                  </a:srgbClr>
                </a:solidFill>
                <a:latin typeface="Corbel" panose="020B0503020204020204"/>
              </a:rPr>
              <a:t>Without Hanscom approx. 2400 – 20%=480, 15%=360 </a:t>
            </a:r>
            <a:endParaRPr kumimoji="0" lang="en-US" sz="2000" b="0" i="0"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b="1" i="0" u="sng"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Minimum Capacity </a:t>
            </a:r>
            <a:r>
              <a:rPr kumimoji="0" lang="en-US"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regardless of Housing Units is 750 units.</a:t>
            </a:r>
          </a:p>
          <a:p>
            <a:pPr lvl="1">
              <a:spcBef>
                <a:spcPts val="1200"/>
              </a:spcBef>
              <a:spcAft>
                <a:spcPts val="0"/>
              </a:spcAft>
              <a:buClr>
                <a:srgbClr val="40BAD2"/>
              </a:buClr>
              <a:defRPr/>
            </a:pPr>
            <a:r>
              <a:rPr lang="en-US" sz="2000" dirty="0">
                <a:solidFill>
                  <a:srgbClr val="000000">
                    <a:lumMod val="65000"/>
                    <a:lumOff val="35000"/>
                  </a:srgbClr>
                </a:solidFill>
                <a:latin typeface="Corbel" panose="020B0503020204020204"/>
              </a:rPr>
              <a:t>Minimum is 15 units/acre on 50 acres = 750 units.</a:t>
            </a:r>
            <a:endPar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3974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F688A-E3A0-4005-9D05-C7BFD0D5A24E}"/>
              </a:ext>
            </a:extLst>
          </p:cNvPr>
          <p:cNvPicPr>
            <a:picLocks noChangeAspect="1"/>
          </p:cNvPicPr>
          <p:nvPr/>
        </p:nvPicPr>
        <p:blipFill>
          <a:blip r:embed="rId2"/>
          <a:stretch>
            <a:fillRect/>
          </a:stretch>
        </p:blipFill>
        <p:spPr>
          <a:xfrm>
            <a:off x="554182" y="0"/>
            <a:ext cx="11046691" cy="6858000"/>
          </a:xfrm>
          <a:prstGeom prst="rect">
            <a:avLst/>
          </a:prstGeom>
        </p:spPr>
      </p:pic>
    </p:spTree>
    <p:extLst>
      <p:ext uri="{BB962C8B-B14F-4D97-AF65-F5344CB8AC3E}">
        <p14:creationId xmlns:p14="http://schemas.microsoft.com/office/powerpoint/2010/main" val="90883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DB146D5-4140-4D7C-BA3F-D56778439AA3}"/>
              </a:ext>
            </a:extLst>
          </p:cNvPr>
          <p:cNvPicPr>
            <a:picLocks noChangeAspect="1"/>
          </p:cNvPicPr>
          <p:nvPr/>
        </p:nvPicPr>
        <p:blipFill>
          <a:blip r:embed="rId2"/>
          <a:stretch>
            <a:fillRect/>
          </a:stretch>
        </p:blipFill>
        <p:spPr>
          <a:xfrm>
            <a:off x="1658471" y="0"/>
            <a:ext cx="8875058" cy="6858000"/>
          </a:xfrm>
          <a:prstGeom prst="rect">
            <a:avLst/>
          </a:prstGeom>
        </p:spPr>
      </p:pic>
    </p:spTree>
    <p:extLst>
      <p:ext uri="{BB962C8B-B14F-4D97-AF65-F5344CB8AC3E}">
        <p14:creationId xmlns:p14="http://schemas.microsoft.com/office/powerpoint/2010/main" val="2547849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{AE1F5E3A-99E5-474A-8F13-0320ECA4A970}tf03457475</Template>
  <TotalTime>461</TotalTime>
  <Words>1508</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Corbel</vt:lpstr>
      <vt:lpstr>Times New Roman</vt:lpstr>
      <vt:lpstr>Wingdings 2</vt:lpstr>
      <vt:lpstr>Frame</vt:lpstr>
      <vt:lpstr>Housing Choice Legislation</vt:lpstr>
      <vt:lpstr>Housing Choice Legislation for MBTA Communities</vt:lpstr>
      <vt:lpstr>What is an MBTA Community?</vt:lpstr>
      <vt:lpstr>What are the General Principles of Compliance?</vt:lpstr>
      <vt:lpstr>What is Lincoln’s MBTA Community Category?</vt:lpstr>
      <vt:lpstr>What is “As of Right”?</vt:lpstr>
      <vt:lpstr>How Do We Determine a District of Reasonable Size?</vt:lpstr>
      <vt:lpstr>PowerPoint Presentation</vt:lpstr>
      <vt:lpstr>PowerPoint Presentation</vt:lpstr>
      <vt:lpstr>How Many Units are Required?</vt:lpstr>
      <vt:lpstr>How to Determine Minimum Gross Density of 15 Units/Acre?</vt:lpstr>
      <vt:lpstr>What Does 15 Units/Acre Look Like?  This is a photo of 15 townhouses on 1 acre.</vt:lpstr>
      <vt:lpstr>How to Determine Suitability for Families with Children?</vt:lpstr>
      <vt:lpstr>Where Must a Municipality Locate its District?</vt:lpstr>
      <vt:lpstr>What is the Timeline for Compliance?</vt:lpstr>
      <vt:lpstr>Are There Penalties for Non-Compliance?</vt:lpstr>
      <vt:lpstr>What Are The Grant Programs?</vt:lpstr>
      <vt:lpstr>Is There Opportunity for Feedback?</vt:lpstr>
      <vt:lpstr>How Do We Comply for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Legislation</dc:title>
  <dc:creator>Vaughn, Paula</dc:creator>
  <cp:lastModifiedBy>Vaughn, Paula</cp:lastModifiedBy>
  <cp:revision>16</cp:revision>
  <dcterms:created xsi:type="dcterms:W3CDTF">2022-01-18T18:38:24Z</dcterms:created>
  <dcterms:modified xsi:type="dcterms:W3CDTF">2022-01-31T15:16:33Z</dcterms:modified>
</cp:coreProperties>
</file>