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8" r:id="rId2"/>
    <p:sldId id="256" r:id="rId3"/>
    <p:sldId id="261" r:id="rId4"/>
    <p:sldId id="259" r:id="rId5"/>
    <p:sldId id="257" r:id="rId6"/>
    <p:sldId id="262" r:id="rId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90514A1-F5AD-4936-9F9F-5AD29FFABAFA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9EBEAE7-B9D5-4052-A8B4-7593FDDE15B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87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14A1-F5AD-4936-9F9F-5AD29FFABAFA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EAE7-B9D5-4052-A8B4-7593FDDE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30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14A1-F5AD-4936-9F9F-5AD29FFABAFA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EAE7-B9D5-4052-A8B4-7593FDDE15B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318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14A1-F5AD-4936-9F9F-5AD29FFABAFA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EAE7-B9D5-4052-A8B4-7593FDDE15B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46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14A1-F5AD-4936-9F9F-5AD29FFABAFA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EAE7-B9D5-4052-A8B4-7593FDDE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34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14A1-F5AD-4936-9F9F-5AD29FFABAFA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EAE7-B9D5-4052-A8B4-7593FDDE15B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688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14A1-F5AD-4936-9F9F-5AD29FFABAFA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EAE7-B9D5-4052-A8B4-7593FDDE15B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829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14A1-F5AD-4936-9F9F-5AD29FFABAFA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EAE7-B9D5-4052-A8B4-7593FDDE15B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336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14A1-F5AD-4936-9F9F-5AD29FFABAFA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EAE7-B9D5-4052-A8B4-7593FDDE15B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31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2351" y="1808907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6023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1936560"/>
            <a:ext cx="9601196" cy="4032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14A1-F5AD-4936-9F9F-5AD29FFABAFA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EAE7-B9D5-4052-A8B4-7593FDDE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5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14A1-F5AD-4936-9F9F-5AD29FFABAFA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EAE7-B9D5-4052-A8B4-7593FDDE15B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07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14A1-F5AD-4936-9F9F-5AD29FFABAFA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EAE7-B9D5-4052-A8B4-7593FDDE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42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14A1-F5AD-4936-9F9F-5AD29FFABAFA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EAE7-B9D5-4052-A8B4-7593FDDE15B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171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14A1-F5AD-4936-9F9F-5AD29FFABAFA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EAE7-B9D5-4052-A8B4-7593FDDE15B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01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14A1-F5AD-4936-9F9F-5AD29FFABAFA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EAE7-B9D5-4052-A8B4-7593FDDE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92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14A1-F5AD-4936-9F9F-5AD29FFABAFA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EAE7-B9D5-4052-A8B4-7593FDDE15B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18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14A1-F5AD-4936-9F9F-5AD29FFABAFA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EAE7-B9D5-4052-A8B4-7593FDDE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8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0514A1-F5AD-4936-9F9F-5AD29FFABAFA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EBEAE7-B9D5-4052-A8B4-7593FDDE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8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D68E8-EA1B-4FBA-A326-F0EAF1EA3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American Rescue Plan Act (ARPA)</a:t>
            </a:r>
            <a:br>
              <a:rPr lang="en-US" dirty="0"/>
            </a:br>
            <a:r>
              <a:rPr lang="en-US" dirty="0"/>
              <a:t> Working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07E1C-D3E0-4A17-80D0-2E68C4D6FC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Abigail Butt -COA &amp; HS Director</a:t>
            </a:r>
          </a:p>
          <a:p>
            <a:r>
              <a:rPr lang="en-US" dirty="0"/>
              <a:t>Jennifer Glass -Select Board</a:t>
            </a:r>
          </a:p>
          <a:p>
            <a:r>
              <a:rPr lang="en-US" dirty="0"/>
              <a:t>Tim Higgins – Town Administrator</a:t>
            </a:r>
          </a:p>
          <a:p>
            <a:r>
              <a:rPr lang="en-US" dirty="0"/>
              <a:t>Jim Hutchinson – Water Board</a:t>
            </a:r>
          </a:p>
          <a:p>
            <a:r>
              <a:rPr lang="en-US" dirty="0"/>
              <a:t>Audrey Kalmus –Capital Planning </a:t>
            </a:r>
          </a:p>
          <a:p>
            <a:r>
              <a:rPr lang="en-US" dirty="0"/>
              <a:t>Darin LaFalam – Water Superintendent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76BC60-8EC1-435F-9CB5-C0F0B5215F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Becky McFall- School Superintendent</a:t>
            </a:r>
          </a:p>
          <a:p>
            <a:r>
              <a:rPr lang="en-US" dirty="0"/>
              <a:t>Nancy Marshall – Finance Committee</a:t>
            </a:r>
          </a:p>
          <a:p>
            <a:r>
              <a:rPr lang="en-US" dirty="0"/>
              <a:t>Dan Pereira – Assistant Town Administrator</a:t>
            </a:r>
          </a:p>
          <a:p>
            <a:r>
              <a:rPr lang="en-US" dirty="0"/>
              <a:t>Susan Taylor – School Committee</a:t>
            </a:r>
          </a:p>
          <a:p>
            <a:r>
              <a:rPr lang="en-US" dirty="0"/>
              <a:t>Dilla Tingley –COA &amp; HS Board</a:t>
            </a:r>
          </a:p>
          <a:p>
            <a:r>
              <a:rPr lang="en-US" dirty="0"/>
              <a:t>Colleen Wilkins – Finance Director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94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131553-30A6-4FB3-B979-C0061B74F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2788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ARPA Basics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5E486B-23F0-4C6B-A82C-F508606F5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293" y="1887442"/>
            <a:ext cx="9747305" cy="42903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President signed the Act on March 11, 2021</a:t>
            </a:r>
          </a:p>
          <a:p>
            <a:r>
              <a:rPr lang="en-US" dirty="0"/>
              <a:t>Intent: Assist with both the public health and economic consequences of Pandemic</a:t>
            </a:r>
          </a:p>
          <a:p>
            <a:r>
              <a:rPr lang="en-US" dirty="0"/>
              <a:t>Lincoln’s Allotment: $2,063,000.</a:t>
            </a:r>
          </a:p>
          <a:p>
            <a:r>
              <a:rPr lang="en-US" dirty="0"/>
              <a:t>Deadline: Expended by 12/31/24, extended to 12/31/26 for construction projects</a:t>
            </a:r>
          </a:p>
          <a:p>
            <a:r>
              <a:rPr lang="en-US" dirty="0"/>
              <a:t>Dept. Treasury Interim Rule (May, 2021)</a:t>
            </a:r>
          </a:p>
          <a:p>
            <a:pPr lvl="1"/>
            <a:r>
              <a:rPr lang="en-US" dirty="0"/>
              <a:t>4 Permissible Use Categories:</a:t>
            </a:r>
          </a:p>
          <a:p>
            <a:pPr lvl="2"/>
            <a:r>
              <a:rPr lang="en-US" dirty="0"/>
              <a:t>Public Health Emergency</a:t>
            </a:r>
          </a:p>
          <a:p>
            <a:pPr lvl="2"/>
            <a:r>
              <a:rPr lang="en-US" dirty="0"/>
              <a:t>Premium Pay</a:t>
            </a:r>
          </a:p>
          <a:p>
            <a:pPr lvl="2"/>
            <a:r>
              <a:rPr lang="en-US" dirty="0"/>
              <a:t>Revenue Loss</a:t>
            </a:r>
          </a:p>
          <a:p>
            <a:pPr lvl="2"/>
            <a:r>
              <a:rPr lang="en-US" dirty="0"/>
              <a:t>Infrastructure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812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131553-30A6-4FB3-B979-C0061B74F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2788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ARPA Planning Timeline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5E486B-23F0-4C6B-A82C-F508606F5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293" y="1878564"/>
            <a:ext cx="9747305" cy="42903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Town Administrator &amp; Selects Outline Planning Process 			(May)</a:t>
            </a:r>
          </a:p>
          <a:p>
            <a:r>
              <a:rPr lang="en-US" dirty="0"/>
              <a:t>Initial Due Diligence &amp; Brainstorming 							(June – August)</a:t>
            </a:r>
          </a:p>
          <a:p>
            <a:r>
              <a:rPr lang="en-US" dirty="0"/>
              <a:t>ARPA Working Group formed 									  (fall)</a:t>
            </a:r>
          </a:p>
          <a:p>
            <a:r>
              <a:rPr lang="en-US" dirty="0"/>
              <a:t>Working Group Invites Proposals 							   	   (November)</a:t>
            </a:r>
          </a:p>
          <a:p>
            <a:r>
              <a:rPr lang="en-US" dirty="0"/>
              <a:t>Working Group Develops Lincoln-appropriate Decision Criteria</a:t>
            </a:r>
          </a:p>
          <a:p>
            <a:r>
              <a:rPr lang="en-US" dirty="0"/>
              <a:t>Working Group Meets w Project Sponsors 					  	    (December)</a:t>
            </a:r>
          </a:p>
          <a:p>
            <a:r>
              <a:rPr lang="en-US" dirty="0"/>
              <a:t>Finalizes Preliminary Recommendations							(January)</a:t>
            </a:r>
          </a:p>
          <a:p>
            <a:r>
              <a:rPr lang="en-US" dirty="0"/>
              <a:t>Public Forum												         (February 2</a:t>
            </a:r>
            <a:r>
              <a:rPr lang="en-US" baseline="30000" dirty="0"/>
              <a:t>nd</a:t>
            </a:r>
            <a:r>
              <a:rPr lang="en-US" dirty="0"/>
              <a:t>)</a:t>
            </a:r>
          </a:p>
          <a:p>
            <a:r>
              <a:rPr lang="en-US" dirty="0"/>
              <a:t>Submit Final Recommendations to Selects					     (mid/late February)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453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131553-30A6-4FB3-B979-C0061B74F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2788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Working Group’s Deliberations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5E486B-23F0-4C6B-A82C-F508606F5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293" y="1878564"/>
            <a:ext cx="9747305" cy="42903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Lincoln’s Criteria:</a:t>
            </a:r>
            <a:r>
              <a:rPr lang="en-US" b="1" dirty="0"/>
              <a:t> </a:t>
            </a:r>
          </a:p>
          <a:p>
            <a:pPr lvl="1"/>
            <a:r>
              <a:rPr lang="en-US" sz="1800" i="0" u="none" strike="noStrike" dirty="0">
                <a:solidFill>
                  <a:srgbClr val="000000"/>
                </a:solidFill>
                <a:effectLst/>
              </a:rPr>
              <a:t>Ease of Administration, Including Ability to Document Eligibility </a:t>
            </a:r>
            <a:r>
              <a:rPr lang="en-US" dirty="0"/>
              <a:t> </a:t>
            </a:r>
          </a:p>
          <a:p>
            <a:pPr lvl="1"/>
            <a:r>
              <a:rPr lang="en-US" sz="1800" i="0" u="none" strike="noStrike" dirty="0">
                <a:solidFill>
                  <a:srgbClr val="000000"/>
                </a:solidFill>
                <a:effectLst/>
              </a:rPr>
              <a:t>Extent to Which Project Benefits Populations that are Targeted for Support by ARPA</a:t>
            </a:r>
            <a:r>
              <a:rPr lang="en-US" dirty="0"/>
              <a:t> </a:t>
            </a:r>
          </a:p>
          <a:p>
            <a:pPr lvl="1"/>
            <a:r>
              <a:rPr lang="en-US" sz="1800" i="0" u="none" strike="noStrike" dirty="0">
                <a:solidFill>
                  <a:srgbClr val="000000"/>
                </a:solidFill>
                <a:effectLst/>
              </a:rPr>
              <a:t>Project would be spent in FY22 or ARPA funding reduces FY23 requests</a:t>
            </a:r>
          </a:p>
          <a:p>
            <a:pPr lvl="1"/>
            <a:r>
              <a:rPr lang="en-US" sz="1800" i="0" u="none" strike="noStrike" dirty="0">
                <a:solidFill>
                  <a:srgbClr val="000000"/>
                </a:solidFill>
                <a:effectLst/>
              </a:rPr>
              <a:t>Lack of Availability of Alternative Funding Sources without appropriation</a:t>
            </a:r>
            <a:r>
              <a:rPr lang="en-US" dirty="0"/>
              <a:t> </a:t>
            </a:r>
          </a:p>
          <a:p>
            <a:pPr lvl="1"/>
            <a:r>
              <a:rPr lang="en-US" sz="1800" b="1" i="0" u="none" strike="noStrike" dirty="0">
                <a:solidFill>
                  <a:srgbClr val="000000"/>
                </a:solidFill>
                <a:effectLst/>
              </a:rPr>
              <a:t>Project/Program Does Not Requires Follow-on Funding</a:t>
            </a:r>
            <a:r>
              <a:rPr lang="en-US" b="1" dirty="0"/>
              <a:t> </a:t>
            </a:r>
          </a:p>
          <a:p>
            <a:pPr lvl="1"/>
            <a:r>
              <a:rPr lang="en-US" sz="1800" i="0" u="none" strike="noStrike" dirty="0">
                <a:solidFill>
                  <a:srgbClr val="000000"/>
                </a:solidFill>
                <a:effectLst/>
              </a:rPr>
              <a:t>Project Will Be Done, With or Without ARPA (note all project have been deemed "worthy")</a:t>
            </a:r>
            <a:endParaRPr lang="en-US" dirty="0"/>
          </a:p>
          <a:p>
            <a:r>
              <a:rPr lang="en-US" dirty="0"/>
              <a:t>US Treasury’s Final Rule (Jan 2022)</a:t>
            </a:r>
          </a:p>
          <a:p>
            <a:pPr lvl="1"/>
            <a:r>
              <a:rPr lang="en-US" dirty="0"/>
              <a:t>Expands Eligibility Criteria and Relaxes Reporting Requirements</a:t>
            </a:r>
          </a:p>
          <a:p>
            <a:pPr lvl="1"/>
            <a:r>
              <a:rPr lang="en-US" dirty="0"/>
              <a:t>End Result – Confidence that all 12 Lincoln Proposals are Eligible</a:t>
            </a:r>
          </a:p>
        </p:txBody>
      </p:sp>
    </p:spTree>
    <p:extLst>
      <p:ext uri="{BB962C8B-B14F-4D97-AF65-F5344CB8AC3E}">
        <p14:creationId xmlns:p14="http://schemas.microsoft.com/office/powerpoint/2010/main" val="3411723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F2D6E-D6C3-462B-980B-D62D3DE5C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289" y="-74880"/>
            <a:ext cx="9601196" cy="712444"/>
          </a:xfrm>
        </p:spPr>
        <p:txBody>
          <a:bodyPr>
            <a:normAutofit/>
          </a:bodyPr>
          <a:lstStyle/>
          <a:p>
            <a:r>
              <a:rPr lang="en-US" dirty="0"/>
              <a:t>Initial Recommendations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9F5186E-3118-4FD3-AF5A-74B22050E1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888288"/>
              </p:ext>
            </p:extLst>
          </p:nvPr>
        </p:nvGraphicFramePr>
        <p:xfrm>
          <a:off x="1228289" y="512689"/>
          <a:ext cx="9601196" cy="5832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1552">
                  <a:extLst>
                    <a:ext uri="{9D8B030D-6E8A-4147-A177-3AD203B41FA5}">
                      <a16:colId xmlns:a16="http://schemas.microsoft.com/office/drawing/2014/main" val="2786111170"/>
                    </a:ext>
                  </a:extLst>
                </a:gridCol>
                <a:gridCol w="1382259">
                  <a:extLst>
                    <a:ext uri="{9D8B030D-6E8A-4147-A177-3AD203B41FA5}">
                      <a16:colId xmlns:a16="http://schemas.microsoft.com/office/drawing/2014/main" val="3833141724"/>
                    </a:ext>
                  </a:extLst>
                </a:gridCol>
                <a:gridCol w="1517385">
                  <a:extLst>
                    <a:ext uri="{9D8B030D-6E8A-4147-A177-3AD203B41FA5}">
                      <a16:colId xmlns:a16="http://schemas.microsoft.com/office/drawing/2014/main" val="2911228255"/>
                    </a:ext>
                  </a:extLst>
                </a:gridCol>
              </a:tblGrid>
              <a:tr h="3703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Sponsor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308837"/>
                  </a:ext>
                </a:extLst>
              </a:tr>
              <a:tr h="370325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Restore Parks &amp; Trails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Conservation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$6,823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353793"/>
                  </a:ext>
                </a:extLst>
              </a:tr>
              <a:tr h="370325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Water Storage Tank- Bedford Road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743829"/>
                  </a:ext>
                </a:extLst>
              </a:tr>
              <a:tr h="370325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Water Distribution Repairs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411424"/>
                  </a:ext>
                </a:extLst>
              </a:tr>
              <a:tr h="370325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Water Well Replacement- Tower Road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845838"/>
                  </a:ext>
                </a:extLst>
              </a:tr>
              <a:tr h="370325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School Retention &amp; Incentive Pay- Food Service Employees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$21,441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042545"/>
                  </a:ext>
                </a:extLst>
              </a:tr>
              <a:tr h="648071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School Faculty Residency –Antiracism Inclusion Diversity &amp; Equity (AIDE) &amp; Deeper Learning Coach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School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$71,999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322861"/>
                  </a:ext>
                </a:extLst>
              </a:tr>
              <a:tr h="370325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Emergency Assistance- Housing Grants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COA &amp; 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$43,500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690976"/>
                  </a:ext>
                </a:extLst>
              </a:tr>
              <a:tr h="370325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Mental Health Clinics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COA &amp; 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$12,000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492627"/>
                  </a:ext>
                </a:extLst>
              </a:tr>
              <a:tr h="370325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Social Worker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COA &amp; 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$106,228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436499"/>
                  </a:ext>
                </a:extLst>
              </a:tr>
              <a:tr h="370325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IDEA Consultant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Select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$100,000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176969"/>
                  </a:ext>
                </a:extLst>
              </a:tr>
              <a:tr h="370325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LSRHS Ventilation System Improvement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LSRHS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$15,000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893233"/>
                  </a:ext>
                </a:extLst>
              </a:tr>
              <a:tr h="370325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         Subtotal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$1,676,991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199846"/>
                  </a:ext>
                </a:extLst>
              </a:tr>
              <a:tr h="370325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ARPA Unallocated/Covid Response Contingency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$386,420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32919"/>
                  </a:ext>
                </a:extLst>
              </a:tr>
              <a:tr h="370325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         Total Requests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$2,063,411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22387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2725920-C381-4F7D-A9A5-1C5158D17012}"/>
              </a:ext>
            </a:extLst>
          </p:cNvPr>
          <p:cNvSpPr txBox="1"/>
          <p:nvPr/>
        </p:nvSpPr>
        <p:spPr>
          <a:xfrm>
            <a:off x="1828800" y="6488668"/>
            <a:ext cx="73417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Figures in Red indicate some level of ongoing expense required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98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131553-30A6-4FB3-B979-C0061B74F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2788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Working Group’s Recommendations </a:t>
            </a:r>
            <a:br>
              <a:rPr lang="en-US" b="1" dirty="0"/>
            </a:br>
            <a:r>
              <a:rPr lang="en-US" b="1" dirty="0"/>
              <a:t>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5E486B-23F0-4C6B-A82C-F508606F5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293" y="1895061"/>
            <a:ext cx="9747305" cy="4131810"/>
          </a:xfrm>
        </p:spPr>
        <p:txBody>
          <a:bodyPr>
            <a:normAutofit/>
          </a:bodyPr>
          <a:lstStyle/>
          <a:p>
            <a:r>
              <a:rPr lang="en-US" dirty="0"/>
              <a:t>11 Projects Totaling $1,676,991</a:t>
            </a:r>
          </a:p>
          <a:p>
            <a:r>
              <a:rPr lang="en-US" dirty="0"/>
              <a:t>All are well-thought, eligible and worthwhile</a:t>
            </a:r>
          </a:p>
          <a:p>
            <a:r>
              <a:rPr lang="en-US" dirty="0"/>
              <a:t>Set Aside Amount: $386,000</a:t>
            </a:r>
            <a:r>
              <a:rPr lang="en-US" b="1" dirty="0"/>
              <a:t> </a:t>
            </a:r>
          </a:p>
          <a:p>
            <a:pPr lvl="1"/>
            <a:r>
              <a:rPr lang="en-US" b="1" dirty="0"/>
              <a:t>Fund immediately available for ongoing public health response</a:t>
            </a:r>
          </a:p>
          <a:p>
            <a:pPr lvl="1"/>
            <a:r>
              <a:rPr lang="en-US" b="1" dirty="0"/>
              <a:t>Any unspent funds will be reprogrammed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0133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416</TotalTime>
  <Words>547</Words>
  <Application>Microsoft Office PowerPoint</Application>
  <PresentationFormat>Widescreen</PresentationFormat>
  <Paragraphs>96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American Rescue Plan Act (ARPA)  Working Group</vt:lpstr>
      <vt:lpstr>ARPA Basics </vt:lpstr>
      <vt:lpstr>ARPA Planning Timeline</vt:lpstr>
      <vt:lpstr>Working Group’s Deliberations </vt:lpstr>
      <vt:lpstr>Initial Recommendations </vt:lpstr>
      <vt:lpstr>Working Group’s Recommendations 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ARPA Working Group Update</dc:title>
  <dc:creator>Wilkins, Colleen E.</dc:creator>
  <cp:lastModifiedBy>Higgins, Timothy S.</cp:lastModifiedBy>
  <cp:revision>19</cp:revision>
  <cp:lastPrinted>2022-01-28T14:03:48Z</cp:lastPrinted>
  <dcterms:created xsi:type="dcterms:W3CDTF">2022-01-14T17:33:40Z</dcterms:created>
  <dcterms:modified xsi:type="dcterms:W3CDTF">2022-01-28T20:12:07Z</dcterms:modified>
</cp:coreProperties>
</file>