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aramond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aramond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aramond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aramond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aramond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aramond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aramond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aramond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aramond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ary.taylor@brattle.com" initials="g" lastIdx="3" clrIdx="0"/>
  <p:cmAuthor id="1" name="Vaughn, Paula" initials="VP" lastIdx="1" clrIdx="1">
    <p:extLst>
      <p:ext uri="{19B8F6BF-5375-455C-9EA6-DF929625EA0E}">
        <p15:presenceInfo xmlns:p15="http://schemas.microsoft.com/office/powerpoint/2012/main" userId="S::vaughnp@lincolntown.org::c9d32e56-b325-4f41-bc36-6a6daed11d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DCB"/>
          </a:solidFill>
        </a:fill>
      </a:tcStyle>
    </a:wholeTbl>
    <a:band2H>
      <a:tcTxStyle/>
      <a:tcStyle>
        <a:tcBdr/>
        <a:fill>
          <a:solidFill>
            <a:srgbClr val="ECEF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DE"/>
          </a:solidFill>
        </a:fill>
      </a:tcStyle>
    </a:wholeTbl>
    <a:band2H>
      <a:tcTxStyle/>
      <a:tcStyle>
        <a:tcBdr/>
        <a:fill>
          <a:solidFill>
            <a:srgbClr val="E8EB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4CD"/>
          </a:solidFill>
        </a:fill>
      </a:tcStyle>
    </a:wholeTbl>
    <a:band2H>
      <a:tcTxStyle/>
      <a:tcStyle>
        <a:tcBdr/>
        <a:fill>
          <a:solidFill>
            <a:srgbClr val="F9F2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1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6" name="Shape 19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Garamond"/>
      </a:defRPr>
    </a:lvl1pPr>
    <a:lvl2pPr indent="228600" defTabSz="457200" latinLnBrk="0">
      <a:defRPr sz="1200">
        <a:latin typeface="+mn-lt"/>
        <a:ea typeface="+mn-ea"/>
        <a:cs typeface="+mn-cs"/>
        <a:sym typeface="Garamond"/>
      </a:defRPr>
    </a:lvl2pPr>
    <a:lvl3pPr indent="457200" defTabSz="457200" latinLnBrk="0">
      <a:defRPr sz="1200">
        <a:latin typeface="+mn-lt"/>
        <a:ea typeface="+mn-ea"/>
        <a:cs typeface="+mn-cs"/>
        <a:sym typeface="Garamond"/>
      </a:defRPr>
    </a:lvl3pPr>
    <a:lvl4pPr indent="685800" defTabSz="457200" latinLnBrk="0">
      <a:defRPr sz="1200">
        <a:latin typeface="+mn-lt"/>
        <a:ea typeface="+mn-ea"/>
        <a:cs typeface="+mn-cs"/>
        <a:sym typeface="Garamond"/>
      </a:defRPr>
    </a:lvl4pPr>
    <a:lvl5pPr indent="914400" defTabSz="457200" latinLnBrk="0">
      <a:defRPr sz="1200">
        <a:latin typeface="+mn-lt"/>
        <a:ea typeface="+mn-ea"/>
        <a:cs typeface="+mn-cs"/>
        <a:sym typeface="Garamond"/>
      </a:defRPr>
    </a:lvl5pPr>
    <a:lvl6pPr indent="1143000" defTabSz="457200" latinLnBrk="0">
      <a:defRPr sz="1200">
        <a:latin typeface="+mn-lt"/>
        <a:ea typeface="+mn-ea"/>
        <a:cs typeface="+mn-cs"/>
        <a:sym typeface="Garamond"/>
      </a:defRPr>
    </a:lvl6pPr>
    <a:lvl7pPr indent="1371600" defTabSz="457200" latinLnBrk="0">
      <a:defRPr sz="1200">
        <a:latin typeface="+mn-lt"/>
        <a:ea typeface="+mn-ea"/>
        <a:cs typeface="+mn-cs"/>
        <a:sym typeface="Garamond"/>
      </a:defRPr>
    </a:lvl7pPr>
    <a:lvl8pPr indent="1600200" defTabSz="457200" latinLnBrk="0">
      <a:defRPr sz="1200">
        <a:latin typeface="+mn-lt"/>
        <a:ea typeface="+mn-ea"/>
        <a:cs typeface="+mn-cs"/>
        <a:sym typeface="Garamond"/>
      </a:defRPr>
    </a:lvl8pPr>
    <a:lvl9pPr indent="1828800" defTabSz="457200" latinLnBrk="0">
      <a:defRPr sz="1200">
        <a:latin typeface="+mn-lt"/>
        <a:ea typeface="+mn-ea"/>
        <a:cs typeface="+mn-cs"/>
        <a:sym typeface="Garamond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Text"/>
          <p:cNvSpPr txBox="1">
            <a:spLocks noGrp="1"/>
          </p:cNvSpPr>
          <p:nvPr>
            <p:ph type="title"/>
          </p:nvPr>
        </p:nvSpPr>
        <p:spPr>
          <a:xfrm>
            <a:off x="2692398" y="1871130"/>
            <a:ext cx="6815670" cy="1515534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t>Title Text</a:t>
            </a:r>
          </a:p>
        </p:txBody>
      </p:sp>
      <p:sp>
        <p:nvSpPr>
          <p:cNvPr id="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692398" y="3657596"/>
            <a:ext cx="6815670" cy="1320803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100">
                <a:solidFill>
                  <a:srgbClr val="000000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100">
                <a:solidFill>
                  <a:srgbClr val="000000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100">
                <a:solidFill>
                  <a:srgbClr val="000000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100">
                <a:solidFill>
                  <a:srgbClr val="000000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1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Straight Connector 14"/>
          <p:cNvSpPr/>
          <p:nvPr/>
        </p:nvSpPr>
        <p:spPr>
          <a:xfrm>
            <a:off x="2692399" y="3522131"/>
            <a:ext cx="6815668" cy="1"/>
          </a:xfrm>
          <a:prstGeom prst="line">
            <a:avLst/>
          </a:prstGeom>
          <a:ln w="15875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284864" y="5055443"/>
            <a:ext cx="223203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anoramic Picture with Caption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roup 6"/>
          <p:cNvGrpSpPr/>
          <p:nvPr/>
        </p:nvGrpSpPr>
        <p:grpSpPr>
          <a:xfrm>
            <a:off x="-15737" y="0"/>
            <a:ext cx="12229963" cy="6856215"/>
            <a:chOff x="0" y="0"/>
            <a:chExt cx="12229961" cy="6856214"/>
          </a:xfrm>
        </p:grpSpPr>
        <p:pic>
          <p:nvPicPr>
            <p:cNvPr id="110" name="Picture 7" descr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736" y="0"/>
              <a:ext cx="12188826" cy="685621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11" name="Rectangle 8"/>
            <p:cNvSpPr/>
            <p:nvPr/>
          </p:nvSpPr>
          <p:spPr>
            <a:xfrm>
              <a:off x="623748" y="609600"/>
              <a:ext cx="10972801" cy="5638801"/>
            </a:xfrm>
            <a:prstGeom prst="rect">
              <a:avLst/>
            </a:prstGeom>
            <a:noFill/>
            <a:ln w="158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pic>
          <p:nvPicPr>
            <p:cNvPr id="112" name="Picture 9" descr="Pictur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1" y="3153832"/>
              <a:ext cx="777241" cy="6064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13" name="Picture 10" descr="Picture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452721" y="3153832"/>
              <a:ext cx="777241" cy="6064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15" name="Title Text"/>
          <p:cNvSpPr txBox="1">
            <a:spLocks noGrp="1"/>
          </p:cNvSpPr>
          <p:nvPr>
            <p:ph type="title"/>
          </p:nvPr>
        </p:nvSpPr>
        <p:spPr>
          <a:xfrm>
            <a:off x="1295400" y="4815414"/>
            <a:ext cx="9609668" cy="566739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116" name="Picture Placeholder 2"/>
          <p:cNvSpPr>
            <a:spLocks noGrp="1"/>
          </p:cNvSpPr>
          <p:nvPr>
            <p:ph type="pic" idx="21"/>
          </p:nvPr>
        </p:nvSpPr>
        <p:spPr>
          <a:xfrm>
            <a:off x="1041426" y="1041399"/>
            <a:ext cx="10105974" cy="3335869"/>
          </a:xfrm>
          <a:prstGeom prst="rect">
            <a:avLst/>
          </a:prstGeom>
          <a:ln w="57150">
            <a:solidFill>
              <a:srgbClr val="808080"/>
            </a:solidFill>
            <a:miter lim="800000"/>
          </a:ln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95400" y="5382152"/>
            <a:ext cx="9609668" cy="493713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1400"/>
            </a:lvl1pPr>
            <a:lvl2pPr marL="0" indent="457200" algn="ctr">
              <a:buClrTx/>
              <a:buSzTx/>
              <a:buFontTx/>
              <a:buNone/>
              <a:defRPr sz="1400"/>
            </a:lvl2pPr>
            <a:lvl3pPr marL="0" indent="914400" algn="ctr">
              <a:buClrTx/>
              <a:buSzTx/>
              <a:buFontTx/>
              <a:buNone/>
              <a:defRPr sz="1400"/>
            </a:lvl3pPr>
            <a:lvl4pPr marL="0" indent="1371600" algn="ctr">
              <a:buClrTx/>
              <a:buSzTx/>
              <a:buFontTx/>
              <a:buNone/>
              <a:defRPr sz="1400"/>
            </a:lvl4pPr>
            <a:lvl5pPr marL="0" indent="1828800" algn="ctr">
              <a:buClrTx/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673395" y="5986779"/>
            <a:ext cx="223204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aption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roup 6"/>
          <p:cNvGrpSpPr/>
          <p:nvPr/>
        </p:nvGrpSpPr>
        <p:grpSpPr>
          <a:xfrm>
            <a:off x="-15737" y="0"/>
            <a:ext cx="12229963" cy="6856215"/>
            <a:chOff x="0" y="0"/>
            <a:chExt cx="12229961" cy="6856214"/>
          </a:xfrm>
        </p:grpSpPr>
        <p:pic>
          <p:nvPicPr>
            <p:cNvPr id="125" name="Picture 7" descr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736" y="0"/>
              <a:ext cx="12188826" cy="685621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6" name="Rectangle 8"/>
            <p:cNvSpPr/>
            <p:nvPr/>
          </p:nvSpPr>
          <p:spPr>
            <a:xfrm>
              <a:off x="623748" y="609600"/>
              <a:ext cx="10972801" cy="5638801"/>
            </a:xfrm>
            <a:prstGeom prst="rect">
              <a:avLst/>
            </a:prstGeom>
            <a:noFill/>
            <a:ln w="158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pic>
          <p:nvPicPr>
            <p:cNvPr id="127" name="Picture 9" descr="Pictur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1" y="3153832"/>
              <a:ext cx="777241" cy="6064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28" name="Picture 10" descr="Picture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452721" y="3153832"/>
              <a:ext cx="777241" cy="6064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30" name="Title Text"/>
          <p:cNvSpPr txBox="1">
            <a:spLocks noGrp="1"/>
          </p:cNvSpPr>
          <p:nvPr>
            <p:ph type="title"/>
          </p:nvPr>
        </p:nvSpPr>
        <p:spPr>
          <a:xfrm>
            <a:off x="1303867" y="982132"/>
            <a:ext cx="9592734" cy="295486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3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03867" y="4343398"/>
            <a:ext cx="9592734" cy="1532468"/>
          </a:xfrm>
          <a:prstGeom prst="rect">
            <a:avLst/>
          </a:prstGeom>
        </p:spPr>
        <p:txBody>
          <a:bodyPr anchor="ctr"/>
          <a:lstStyle>
            <a:lvl1pPr marL="0" indent="0" algn="ctr">
              <a:buClrTx/>
              <a:buSzTx/>
              <a:buFontTx/>
              <a:buNone/>
              <a:defRPr sz="2000">
                <a:solidFill>
                  <a:srgbClr val="000000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000">
                <a:solidFill>
                  <a:srgbClr val="000000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000">
                <a:solidFill>
                  <a:srgbClr val="000000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000">
                <a:solidFill>
                  <a:srgbClr val="000000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0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2" name="Straight Connector 14"/>
          <p:cNvSpPr/>
          <p:nvPr/>
        </p:nvSpPr>
        <p:spPr>
          <a:xfrm>
            <a:off x="1396169" y="4140198"/>
            <a:ext cx="9407299" cy="1"/>
          </a:xfrm>
          <a:prstGeom prst="line">
            <a:avLst/>
          </a:prstGeom>
          <a:ln w="15875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673395" y="5986779"/>
            <a:ext cx="223204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with Caption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roup 6"/>
          <p:cNvGrpSpPr/>
          <p:nvPr/>
        </p:nvGrpSpPr>
        <p:grpSpPr>
          <a:xfrm>
            <a:off x="-15737" y="0"/>
            <a:ext cx="12229963" cy="6856215"/>
            <a:chOff x="0" y="0"/>
            <a:chExt cx="12229961" cy="6856214"/>
          </a:xfrm>
        </p:grpSpPr>
        <p:pic>
          <p:nvPicPr>
            <p:cNvPr id="140" name="Picture 7" descr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736" y="0"/>
              <a:ext cx="12188826" cy="685621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41" name="Rectangle 8"/>
            <p:cNvSpPr/>
            <p:nvPr/>
          </p:nvSpPr>
          <p:spPr>
            <a:xfrm>
              <a:off x="623748" y="609600"/>
              <a:ext cx="10972801" cy="5638801"/>
            </a:xfrm>
            <a:prstGeom prst="rect">
              <a:avLst/>
            </a:prstGeom>
            <a:noFill/>
            <a:ln w="158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pic>
          <p:nvPicPr>
            <p:cNvPr id="142" name="Picture 9" descr="Pictur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1" y="3153832"/>
              <a:ext cx="777241" cy="6064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3" name="Picture 10" descr="Picture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452721" y="3153832"/>
              <a:ext cx="777241" cy="6064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45" name="Title Text"/>
          <p:cNvSpPr txBox="1">
            <a:spLocks noGrp="1"/>
          </p:cNvSpPr>
          <p:nvPr>
            <p:ph type="title"/>
          </p:nvPr>
        </p:nvSpPr>
        <p:spPr>
          <a:xfrm>
            <a:off x="1446212" y="982132"/>
            <a:ext cx="9296399" cy="2370669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4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74811" y="3352800"/>
            <a:ext cx="8839204" cy="584200"/>
          </a:xfrm>
          <a:prstGeom prst="rect">
            <a:avLst/>
          </a:prstGeom>
        </p:spPr>
        <p:txBody>
          <a:bodyPr anchor="ctr"/>
          <a:lstStyle>
            <a:lvl1pPr marL="0" indent="0" algn="r">
              <a:buClrTx/>
              <a:buSzTx/>
              <a:buFontTx/>
              <a:buNone/>
              <a:defRPr sz="2000"/>
            </a:lvl1pPr>
            <a:lvl2pPr marL="0" indent="457200" algn="r">
              <a:buClrTx/>
              <a:buSzTx/>
              <a:buFontTx/>
              <a:buNone/>
              <a:defRPr sz="2000"/>
            </a:lvl2pPr>
            <a:lvl3pPr marL="0" indent="914400" algn="r">
              <a:buClrTx/>
              <a:buSzTx/>
              <a:buFontTx/>
              <a:buNone/>
              <a:defRPr sz="2000"/>
            </a:lvl3pPr>
            <a:lvl4pPr marL="0" indent="1371600" algn="r">
              <a:buClrTx/>
              <a:buSzTx/>
              <a:buFontTx/>
              <a:buNone/>
              <a:defRPr sz="2000"/>
            </a:lvl4pPr>
            <a:lvl5pPr marL="0" indent="1828800" algn="r">
              <a:buClrTx/>
              <a:buSzTx/>
              <a:buFontTx/>
              <a:buNone/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7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1295400" y="4343398"/>
            <a:ext cx="9609668" cy="1532468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buClrTx/>
              <a:buSzTx/>
              <a:buFontTx/>
              <a:buNone/>
              <a:defRPr sz="20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48" name="TextBox 13"/>
          <p:cNvSpPr txBox="1"/>
          <p:nvPr/>
        </p:nvSpPr>
        <p:spPr>
          <a:xfrm>
            <a:off x="907732" y="555129"/>
            <a:ext cx="518161" cy="1234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/>
            </a:lvl1pPr>
          </a:lstStyle>
          <a:p>
            <a:r>
              <a:t>“</a:t>
            </a:r>
          </a:p>
        </p:txBody>
      </p:sp>
      <p:sp>
        <p:nvSpPr>
          <p:cNvPr id="149" name="TextBox 14"/>
          <p:cNvSpPr txBox="1"/>
          <p:nvPr/>
        </p:nvSpPr>
        <p:spPr>
          <a:xfrm>
            <a:off x="10645986" y="2503038"/>
            <a:ext cx="518161" cy="1234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sz="8000"/>
            </a:lvl1pPr>
          </a:lstStyle>
          <a:p>
            <a:r>
              <a:t>”</a:t>
            </a:r>
          </a:p>
        </p:txBody>
      </p:sp>
      <p:sp>
        <p:nvSpPr>
          <p:cNvPr id="150" name="Straight Connector 18"/>
          <p:cNvSpPr/>
          <p:nvPr/>
        </p:nvSpPr>
        <p:spPr>
          <a:xfrm>
            <a:off x="1396169" y="4140198"/>
            <a:ext cx="9407299" cy="1"/>
          </a:xfrm>
          <a:prstGeom prst="line">
            <a:avLst/>
          </a:prstGeom>
          <a:ln w="15875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673395" y="5986779"/>
            <a:ext cx="223204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Name Card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roup 6"/>
          <p:cNvGrpSpPr/>
          <p:nvPr/>
        </p:nvGrpSpPr>
        <p:grpSpPr>
          <a:xfrm>
            <a:off x="-15737" y="0"/>
            <a:ext cx="12229963" cy="6856215"/>
            <a:chOff x="0" y="0"/>
            <a:chExt cx="12229961" cy="6856214"/>
          </a:xfrm>
        </p:grpSpPr>
        <p:pic>
          <p:nvPicPr>
            <p:cNvPr id="158" name="Picture 7" descr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736" y="0"/>
              <a:ext cx="12188826" cy="685621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59" name="Rectangle 8"/>
            <p:cNvSpPr/>
            <p:nvPr/>
          </p:nvSpPr>
          <p:spPr>
            <a:xfrm>
              <a:off x="623748" y="609600"/>
              <a:ext cx="10972801" cy="5638801"/>
            </a:xfrm>
            <a:prstGeom prst="rect">
              <a:avLst/>
            </a:prstGeom>
            <a:noFill/>
            <a:ln w="158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pic>
          <p:nvPicPr>
            <p:cNvPr id="160" name="Picture 9" descr="Pictur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1" y="3153832"/>
              <a:ext cx="777241" cy="6064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1" name="Picture 10" descr="Picture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452721" y="3153832"/>
              <a:ext cx="777241" cy="6064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63" name="Title Text"/>
          <p:cNvSpPr txBox="1">
            <a:spLocks noGrp="1"/>
          </p:cNvSpPr>
          <p:nvPr>
            <p:ph type="title"/>
          </p:nvPr>
        </p:nvSpPr>
        <p:spPr>
          <a:xfrm>
            <a:off x="1295402" y="3308580"/>
            <a:ext cx="9609668" cy="1468801"/>
          </a:xfrm>
          <a:prstGeom prst="rect">
            <a:avLst/>
          </a:prstGeom>
        </p:spPr>
        <p:txBody>
          <a:bodyPr anchor="b"/>
          <a:lstStyle>
            <a:lvl1pPr algn="l"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95400" y="4777380"/>
            <a:ext cx="9609669" cy="860401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000">
                <a:solidFill>
                  <a:srgbClr val="000000"/>
                </a:solidFill>
              </a:defRPr>
            </a:lvl1pPr>
            <a:lvl2pPr marL="0" indent="457200">
              <a:buClrTx/>
              <a:buSzTx/>
              <a:buFontTx/>
              <a:buNone/>
              <a:defRPr sz="2000">
                <a:solidFill>
                  <a:srgbClr val="000000"/>
                </a:solidFill>
              </a:defRPr>
            </a:lvl2pPr>
            <a:lvl3pPr marL="0" indent="914400">
              <a:buClrTx/>
              <a:buSzTx/>
              <a:buFontTx/>
              <a:buNone/>
              <a:defRPr sz="2000">
                <a:solidFill>
                  <a:srgbClr val="000000"/>
                </a:solidFill>
              </a:defRPr>
            </a:lvl3pPr>
            <a:lvl4pPr marL="0" indent="1371600">
              <a:buClrTx/>
              <a:buSzTx/>
              <a:buFontTx/>
              <a:buNone/>
              <a:defRPr sz="2000">
                <a:solidFill>
                  <a:srgbClr val="000000"/>
                </a:solidFill>
              </a:defRPr>
            </a:lvl4pPr>
            <a:lvl5pPr marL="0" indent="1828800">
              <a:buClrTx/>
              <a:buSzTx/>
              <a:buFontTx/>
              <a:buNone/>
              <a:defRPr sz="20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673395" y="5986779"/>
            <a:ext cx="223204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 Name Card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itle Text"/>
          <p:cNvSpPr txBox="1">
            <a:spLocks noGrp="1"/>
          </p:cNvSpPr>
          <p:nvPr>
            <p:ph type="title"/>
          </p:nvPr>
        </p:nvSpPr>
        <p:spPr>
          <a:xfrm>
            <a:off x="1446212" y="982132"/>
            <a:ext cx="9296399" cy="2243669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7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95400" y="3639311"/>
            <a:ext cx="9609669" cy="886969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>
                <a:solidFill>
                  <a:srgbClr val="000000"/>
                </a:solidFill>
              </a:defRPr>
            </a:lvl1pPr>
            <a:lvl2pPr marL="0" indent="457200">
              <a:buClrTx/>
              <a:buSzTx/>
              <a:buFontTx/>
              <a:buNone/>
              <a:defRPr>
                <a:solidFill>
                  <a:srgbClr val="000000"/>
                </a:solidFill>
              </a:defRPr>
            </a:lvl2pPr>
            <a:lvl3pPr marL="0" indent="914400">
              <a:buClrTx/>
              <a:buSzTx/>
              <a:buFontTx/>
              <a:buNone/>
              <a:defRPr>
                <a:solidFill>
                  <a:srgbClr val="000000"/>
                </a:solidFill>
              </a:defRPr>
            </a:lvl3pPr>
            <a:lvl4pPr marL="0" indent="1371600">
              <a:buClrTx/>
              <a:buSzTx/>
              <a:buFontTx/>
              <a:buNone/>
              <a:defRPr>
                <a:solidFill>
                  <a:srgbClr val="000000"/>
                </a:solidFill>
              </a:defRPr>
            </a:lvl4pPr>
            <a:lvl5pPr marL="0" indent="1828800">
              <a:buClrTx/>
              <a:buSzTx/>
              <a:buFontTx/>
              <a:buNone/>
              <a:defRPr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4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1295400" y="4529666"/>
            <a:ext cx="9609670" cy="1346201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75" name="TextBox 11"/>
          <p:cNvSpPr txBox="1"/>
          <p:nvPr/>
        </p:nvSpPr>
        <p:spPr>
          <a:xfrm>
            <a:off x="907732" y="555129"/>
            <a:ext cx="518161" cy="1234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/>
            </a:lvl1pPr>
          </a:lstStyle>
          <a:p>
            <a:r>
              <a:t>“</a:t>
            </a:r>
          </a:p>
        </p:txBody>
      </p:sp>
      <p:sp>
        <p:nvSpPr>
          <p:cNvPr id="176" name="TextBox 12"/>
          <p:cNvSpPr txBox="1"/>
          <p:nvPr/>
        </p:nvSpPr>
        <p:spPr>
          <a:xfrm>
            <a:off x="10645986" y="2274428"/>
            <a:ext cx="518161" cy="1234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sz="8000"/>
            </a:lvl1pPr>
          </a:lstStyle>
          <a:p>
            <a:r>
              <a:t>”</a:t>
            </a:r>
          </a:p>
        </p:txBody>
      </p:sp>
      <p:sp>
        <p:nvSpPr>
          <p:cNvPr id="177" name="Straight Connector 25"/>
          <p:cNvSpPr/>
          <p:nvPr/>
        </p:nvSpPr>
        <p:spPr>
          <a:xfrm>
            <a:off x="1396169" y="3429000"/>
            <a:ext cx="940729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673395" y="5986779"/>
            <a:ext cx="223204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rue or Fals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itle Text"/>
          <p:cNvSpPr txBox="1">
            <a:spLocks noGrp="1"/>
          </p:cNvSpPr>
          <p:nvPr>
            <p:ph type="title"/>
          </p:nvPr>
        </p:nvSpPr>
        <p:spPr>
          <a:xfrm>
            <a:off x="1295400" y="982132"/>
            <a:ext cx="9609668" cy="224366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8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95400" y="3630167"/>
            <a:ext cx="9609669" cy="841249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800">
                <a:solidFill>
                  <a:srgbClr val="000000"/>
                </a:solidFill>
              </a:defRPr>
            </a:lvl1pPr>
            <a:lvl2pPr marL="0" indent="457200">
              <a:buClrTx/>
              <a:buSzTx/>
              <a:buFontTx/>
              <a:buNone/>
              <a:defRPr sz="2800">
                <a:solidFill>
                  <a:srgbClr val="000000"/>
                </a:solidFill>
              </a:defRPr>
            </a:lvl2pPr>
            <a:lvl3pPr marL="0" indent="914400">
              <a:buClrTx/>
              <a:buSzTx/>
              <a:buFontTx/>
              <a:buNone/>
              <a:defRPr sz="2800">
                <a:solidFill>
                  <a:srgbClr val="000000"/>
                </a:solidFill>
              </a:defRPr>
            </a:lvl3pPr>
            <a:lvl4pPr marL="0" indent="1371600">
              <a:buClrTx/>
              <a:buSzTx/>
              <a:buFontTx/>
              <a:buNone/>
              <a:defRPr sz="2800">
                <a:solidFill>
                  <a:srgbClr val="000000"/>
                </a:solidFill>
              </a:defRPr>
            </a:lvl4pPr>
            <a:lvl5pPr marL="0" indent="1828800">
              <a:buClrTx/>
              <a:buSzTx/>
              <a:buFontTx/>
              <a:buNone/>
              <a:defRPr sz="28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7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1295400" y="4470398"/>
            <a:ext cx="9609671" cy="1405468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88" name="Straight Connector 14"/>
          <p:cNvSpPr/>
          <p:nvPr/>
        </p:nvSpPr>
        <p:spPr>
          <a:xfrm>
            <a:off x="1396169" y="3429000"/>
            <a:ext cx="940729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673395" y="5986779"/>
            <a:ext cx="223204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"/>
          <p:cNvSpPr/>
          <p:nvPr/>
        </p:nvSpPr>
        <p:spPr>
          <a:xfrm>
            <a:off x="-124417" y="-108874"/>
            <a:ext cx="12440834" cy="7075748"/>
          </a:xfrm>
          <a:prstGeom prst="rect">
            <a:avLst/>
          </a:prstGeom>
          <a:solidFill>
            <a:srgbClr val="FFFFFF">
              <a:alpha val="55933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27" name="Straight Connector 6"/>
          <p:cNvSpPr/>
          <p:nvPr/>
        </p:nvSpPr>
        <p:spPr>
          <a:xfrm>
            <a:off x="1396169" y="2421465"/>
            <a:ext cx="9407299" cy="1"/>
          </a:xfrm>
          <a:prstGeom prst="line">
            <a:avLst/>
          </a:prstGeom>
          <a:ln w="15875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1295402" y="982132"/>
            <a:ext cx="9601197" cy="130386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Text"/>
          <p:cNvSpPr txBox="1">
            <a:spLocks noGrp="1"/>
          </p:cNvSpPr>
          <p:nvPr>
            <p:ph type="title"/>
          </p:nvPr>
        </p:nvSpPr>
        <p:spPr>
          <a:xfrm>
            <a:off x="2015069" y="1752606"/>
            <a:ext cx="8158689" cy="1822514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3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015066" y="3846050"/>
            <a:ext cx="8158692" cy="954548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>
                <a:solidFill>
                  <a:srgbClr val="000000"/>
                </a:solidFill>
              </a:defRPr>
            </a:lvl1pPr>
            <a:lvl2pPr marL="0" indent="457200" algn="ctr">
              <a:buClrTx/>
              <a:buSzTx/>
              <a:buFontTx/>
              <a:buNone/>
              <a:defRPr>
                <a:solidFill>
                  <a:srgbClr val="000000"/>
                </a:solidFill>
              </a:defRPr>
            </a:lvl2pPr>
            <a:lvl3pPr marL="0" indent="914400" algn="ctr">
              <a:buClrTx/>
              <a:buSzTx/>
              <a:buFontTx/>
              <a:buNone/>
              <a:defRPr>
                <a:solidFill>
                  <a:srgbClr val="000000"/>
                </a:solidFill>
              </a:defRPr>
            </a:lvl3pPr>
            <a:lvl4pPr marL="0" indent="1371600" algn="ctr">
              <a:buClrTx/>
              <a:buSzTx/>
              <a:buFontTx/>
              <a:buNone/>
              <a:defRPr>
                <a:solidFill>
                  <a:srgbClr val="000000"/>
                </a:solidFill>
              </a:defRPr>
            </a:lvl4pPr>
            <a:lvl5pPr marL="0" indent="1828800" algn="ctr">
              <a:buClrTx/>
              <a:buSzTx/>
              <a:buFontTx/>
              <a:buNone/>
              <a:defRPr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traight Connector 15"/>
          <p:cNvSpPr/>
          <p:nvPr/>
        </p:nvSpPr>
        <p:spPr>
          <a:xfrm>
            <a:off x="2012723" y="3710585"/>
            <a:ext cx="8163381" cy="1"/>
          </a:xfrm>
          <a:prstGeom prst="line">
            <a:avLst/>
          </a:prstGeom>
          <a:ln w="15875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traight Connector 7"/>
          <p:cNvSpPr/>
          <p:nvPr/>
        </p:nvSpPr>
        <p:spPr>
          <a:xfrm>
            <a:off x="1396169" y="2421465"/>
            <a:ext cx="9407299" cy="1"/>
          </a:xfrm>
          <a:prstGeom prst="line">
            <a:avLst/>
          </a:prstGeom>
          <a:ln w="15875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1295402" y="982132"/>
            <a:ext cx="9601197" cy="130386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98447" y="2560320"/>
            <a:ext cx="4718305" cy="331012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xfrm>
            <a:off x="1295402" y="982132"/>
            <a:ext cx="9601197" cy="130386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95400" y="2658533"/>
            <a:ext cx="4718304" cy="57626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800">
                <a:solidFill>
                  <a:schemeClr val="accent1"/>
                </a:solidFill>
              </a:defRPr>
            </a:lvl1pPr>
            <a:lvl2pPr marL="0" indent="457200">
              <a:buClrTx/>
              <a:buSzTx/>
              <a:buFontTx/>
              <a:buNone/>
              <a:defRPr sz="2800">
                <a:solidFill>
                  <a:schemeClr val="accent1"/>
                </a:solidFill>
              </a:defRPr>
            </a:lvl2pPr>
            <a:lvl3pPr marL="0" indent="914400">
              <a:buClrTx/>
              <a:buSzTx/>
              <a:buFontTx/>
              <a:buNone/>
              <a:defRPr sz="2800">
                <a:solidFill>
                  <a:schemeClr val="accent1"/>
                </a:solidFill>
              </a:defRPr>
            </a:lvl3pPr>
            <a:lvl4pPr marL="0" indent="1371600">
              <a:buClrTx/>
              <a:buSzTx/>
              <a:buFontTx/>
              <a:buNone/>
              <a:defRPr sz="2800">
                <a:solidFill>
                  <a:schemeClr val="accent1"/>
                </a:solidFill>
              </a:defRPr>
            </a:lvl4pPr>
            <a:lvl5pPr marL="0" indent="1828800">
              <a:buClrTx/>
              <a:buSzTx/>
              <a:buFontTx/>
              <a:buNone/>
              <a:defRPr sz="2800">
                <a:solidFill>
                  <a:schemeClr val="accent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80669" y="2658533"/>
            <a:ext cx="4718306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FontTx/>
              <a:buNone/>
              <a:defRPr sz="2800">
                <a:solidFill>
                  <a:schemeClr val="accent1"/>
                </a:solidFill>
              </a:defRPr>
            </a:pPr>
            <a:endParaRPr/>
          </a:p>
        </p:txBody>
      </p:sp>
      <p:sp>
        <p:nvSpPr>
          <p:cNvPr id="60" name="Straight Connector 17"/>
          <p:cNvSpPr/>
          <p:nvPr/>
        </p:nvSpPr>
        <p:spPr>
          <a:xfrm>
            <a:off x="1396169" y="2421465"/>
            <a:ext cx="9407299" cy="1"/>
          </a:xfrm>
          <a:prstGeom prst="line">
            <a:avLst/>
          </a:prstGeom>
          <a:ln w="15875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itle Text"/>
          <p:cNvSpPr txBox="1">
            <a:spLocks noGrp="1"/>
          </p:cNvSpPr>
          <p:nvPr>
            <p:ph type="title"/>
          </p:nvPr>
        </p:nvSpPr>
        <p:spPr>
          <a:xfrm>
            <a:off x="1295402" y="982132"/>
            <a:ext cx="9601197" cy="130386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9" name="Straight Connector 13"/>
          <p:cNvSpPr/>
          <p:nvPr/>
        </p:nvSpPr>
        <p:spPr>
          <a:xfrm>
            <a:off x="1396169" y="2421465"/>
            <a:ext cx="9407299" cy="1"/>
          </a:xfrm>
          <a:prstGeom prst="line">
            <a:avLst/>
          </a:prstGeom>
          <a:ln w="15875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>
            <a:spLocks noGrp="1"/>
          </p:cNvSpPr>
          <p:nvPr>
            <p:ph type="title"/>
          </p:nvPr>
        </p:nvSpPr>
        <p:spPr>
          <a:xfrm>
            <a:off x="1293811" y="1388534"/>
            <a:ext cx="3718455" cy="1371601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8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418668" y="982131"/>
            <a:ext cx="5469467" cy="4893736"/>
          </a:xfrm>
          <a:prstGeom prst="rect">
            <a:avLst/>
          </a:prstGeom>
        </p:spPr>
        <p:txBody>
          <a:bodyPr anchor="ctr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1293811" y="3031064"/>
            <a:ext cx="3718455" cy="2438406"/>
          </a:xfrm>
          <a:prstGeom prst="rect">
            <a:avLst/>
          </a:prstGeom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sz="1600"/>
            </a:pPr>
            <a:endParaRPr/>
          </a:p>
        </p:txBody>
      </p:sp>
      <p:sp>
        <p:nvSpPr>
          <p:cNvPr id="87" name="Straight Connector 15"/>
          <p:cNvSpPr/>
          <p:nvPr/>
        </p:nvSpPr>
        <p:spPr>
          <a:xfrm>
            <a:off x="1396169" y="2912533"/>
            <a:ext cx="3514498" cy="1"/>
          </a:xfrm>
          <a:prstGeom prst="line">
            <a:avLst/>
          </a:prstGeom>
          <a:ln w="15875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roup 6"/>
          <p:cNvGrpSpPr/>
          <p:nvPr/>
        </p:nvGrpSpPr>
        <p:grpSpPr>
          <a:xfrm>
            <a:off x="-15737" y="0"/>
            <a:ext cx="12229963" cy="6856215"/>
            <a:chOff x="0" y="0"/>
            <a:chExt cx="12229961" cy="6856214"/>
          </a:xfrm>
        </p:grpSpPr>
        <p:pic>
          <p:nvPicPr>
            <p:cNvPr id="95" name="Picture 7" descr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736" y="0"/>
              <a:ext cx="12188826" cy="685621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6" name="Rectangle 8"/>
            <p:cNvSpPr/>
            <p:nvPr/>
          </p:nvSpPr>
          <p:spPr>
            <a:xfrm>
              <a:off x="623748" y="609600"/>
              <a:ext cx="10972801" cy="5638801"/>
            </a:xfrm>
            <a:prstGeom prst="rect">
              <a:avLst/>
            </a:prstGeom>
            <a:noFill/>
            <a:ln w="158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pic>
          <p:nvPicPr>
            <p:cNvPr id="97" name="Picture 9" descr="Pictur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1" y="3153832"/>
              <a:ext cx="777241" cy="6064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98" name="Picture 10" descr="Picture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452721" y="3153832"/>
              <a:ext cx="777241" cy="6064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00" name="Title Text"/>
          <p:cNvSpPr txBox="1">
            <a:spLocks noGrp="1"/>
          </p:cNvSpPr>
          <p:nvPr>
            <p:ph type="title"/>
          </p:nvPr>
        </p:nvSpPr>
        <p:spPr>
          <a:xfrm>
            <a:off x="1295399" y="1883831"/>
            <a:ext cx="6241816" cy="1371601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r>
              <a:t>Title Text</a:t>
            </a:r>
          </a:p>
        </p:txBody>
      </p:sp>
      <p:sp>
        <p:nvSpPr>
          <p:cNvPr id="101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094830" y="1041400"/>
            <a:ext cx="3063348" cy="4775200"/>
          </a:xfrm>
          <a:prstGeom prst="rect">
            <a:avLst/>
          </a:prstGeom>
          <a:ln w="57150">
            <a:solidFill>
              <a:srgbClr val="808080"/>
            </a:solidFill>
            <a:miter lim="800000"/>
          </a:ln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0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95399" y="3255431"/>
            <a:ext cx="6241816" cy="1828801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1800"/>
            </a:lvl1pPr>
            <a:lvl2pPr marL="0" indent="457200" algn="ctr">
              <a:buClrTx/>
              <a:buSzTx/>
              <a:buFontTx/>
              <a:buNone/>
              <a:defRPr sz="1800"/>
            </a:lvl2pPr>
            <a:lvl3pPr marL="0" indent="914400" algn="ctr">
              <a:buClrTx/>
              <a:buSzTx/>
              <a:buFontTx/>
              <a:buNone/>
              <a:defRPr sz="1800"/>
            </a:lvl3pPr>
            <a:lvl4pPr marL="0" indent="1371600" algn="ctr">
              <a:buClrTx/>
              <a:buSzTx/>
              <a:buFontTx/>
              <a:buNone/>
              <a:defRPr sz="1800"/>
            </a:lvl4pPr>
            <a:lvl5pPr marL="0" indent="1828800" algn="ctr">
              <a:buClrTx/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673395" y="5986779"/>
            <a:ext cx="223204" cy="243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-15737" y="0"/>
            <a:ext cx="12229964" cy="6856215"/>
            <a:chOff x="0" y="0"/>
            <a:chExt cx="12229962" cy="6856214"/>
          </a:xfrm>
        </p:grpSpPr>
        <p:pic>
          <p:nvPicPr>
            <p:cNvPr id="2" name="Picture 7" descr="Picture 7"/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15736" y="0"/>
              <a:ext cx="12188826" cy="685621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3" name="Rectangle 8"/>
            <p:cNvSpPr/>
            <p:nvPr/>
          </p:nvSpPr>
          <p:spPr>
            <a:xfrm>
              <a:off x="623748" y="609600"/>
              <a:ext cx="10972801" cy="5638801"/>
            </a:xfrm>
            <a:prstGeom prst="rect">
              <a:avLst/>
            </a:prstGeom>
            <a:noFill/>
            <a:ln w="15875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pic>
          <p:nvPicPr>
            <p:cNvPr id="4" name="Picture 9" descr="Picture 9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-1" y="3153832"/>
              <a:ext cx="777241" cy="6064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5" name="Picture 10" descr="Picture 10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11452722" y="3153832"/>
              <a:ext cx="777241" cy="6064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7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8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673395" y="5986779"/>
            <a:ext cx="223204" cy="243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9pPr>
    </p:titleStyle>
    <p:bodyStyle>
      <a:lvl1pPr marL="285750" marR="0" indent="-28575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115000"/>
        <a:buFont typeface="Arial"/>
        <a:buChar char="•"/>
        <a:tabLst/>
        <a:defRPr sz="2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1pPr>
      <a:lvl2pPr marL="800100" marR="0" indent="-34290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115000"/>
        <a:buFont typeface="Arial"/>
        <a:buChar char="•"/>
        <a:tabLst/>
        <a:defRPr sz="2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2pPr>
      <a:lvl3pPr marL="1295400" marR="0" indent="-38100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115000"/>
        <a:buFont typeface="Arial"/>
        <a:buChar char="•"/>
        <a:tabLst/>
        <a:defRPr sz="2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3pPr>
      <a:lvl4pPr marL="1628775" marR="0" indent="-257175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115000"/>
        <a:buFont typeface="Arial"/>
        <a:buChar char="•"/>
        <a:tabLst/>
        <a:defRPr sz="2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4pPr>
      <a:lvl5pPr marL="2122714" marR="0" indent="-293914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115000"/>
        <a:buFont typeface="Arial"/>
        <a:buChar char="•"/>
        <a:tabLst/>
        <a:defRPr sz="2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5pPr>
      <a:lvl6pPr marL="2677885" marR="0" indent="-391885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115000"/>
        <a:buFont typeface="Arial"/>
        <a:buChar char="•"/>
        <a:tabLst/>
        <a:defRPr sz="2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6pPr>
      <a:lvl7pPr marL="3135085" marR="0" indent="-391885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115000"/>
        <a:buFont typeface="Arial"/>
        <a:buChar char="•"/>
        <a:tabLst/>
        <a:defRPr sz="2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7pPr>
      <a:lvl8pPr marL="3592285" marR="0" indent="-391885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115000"/>
        <a:buFont typeface="Arial"/>
        <a:buChar char="•"/>
        <a:tabLst/>
        <a:defRPr sz="2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8pPr>
      <a:lvl9pPr marL="4049485" marR="0" indent="-391885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115000"/>
        <a:buFont typeface="Arial"/>
        <a:buChar char="•"/>
        <a:tabLst/>
        <a:defRPr sz="2400" b="0" i="0" u="none" strike="noStrike" cap="none" spc="0" baseline="0">
          <a:solidFill>
            <a:srgbClr val="262626"/>
          </a:solidFill>
          <a:uFillTx/>
          <a:latin typeface="+mn-lt"/>
          <a:ea typeface="+mn-ea"/>
          <a:cs typeface="+mn-cs"/>
          <a:sym typeface="Garamond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aramond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aramond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aramond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aramond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aramond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aramond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aramond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aramond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aramon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colntown.org/DocumentCenter/View/65207/19055-Traffic-Study-123020--Final" TargetMode="External"/><Relationship Id="rId2" Type="http://schemas.openxmlformats.org/officeDocument/2006/relationships/hyperlink" Target="https://www.lincolntown.org/DocumentCenter/View/65664/Lincoln-Station-DGs-Draft-01242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incolntown.org/DocumentCenter/View/65208/SLVD-Buildout-and-FIA-Memo--10302020" TargetMode="External"/><Relationship Id="rId4" Type="http://schemas.openxmlformats.org/officeDocument/2006/relationships/hyperlink" Target="https://www.lincolntown.org/DocumentCenter/View/65747/Re-School-Capacity-and-Projections--09142021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news/governor-baker-signs-climate-legislation-to-reduce-greenhouse-gas-emissions-protect-environmental-justice-communities" TargetMode="External"/><Relationship Id="rId2" Type="http://schemas.openxmlformats.org/officeDocument/2006/relationships/hyperlink" Target="https://www.mass.gov/info-details/housing-choice-and-mbta-communities-legislation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itle 1"/>
          <p:cNvSpPr txBox="1">
            <a:spLocks noGrp="1"/>
          </p:cNvSpPr>
          <p:nvPr>
            <p:ph type="ctrTitle"/>
          </p:nvPr>
        </p:nvSpPr>
        <p:spPr>
          <a:xfrm>
            <a:off x="2692398" y="1871130"/>
            <a:ext cx="6815669" cy="1515534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Village Center Survey</a:t>
            </a:r>
          </a:p>
        </p:txBody>
      </p:sp>
      <p:sp>
        <p:nvSpPr>
          <p:cNvPr id="199" name="Subtitle 2"/>
          <p:cNvSpPr txBox="1">
            <a:spLocks noGrp="1"/>
          </p:cNvSpPr>
          <p:nvPr>
            <p:ph type="subTitle" sz="quarter" idx="1"/>
          </p:nvPr>
        </p:nvSpPr>
        <p:spPr>
          <a:xfrm>
            <a:off x="2692398" y="3657596"/>
            <a:ext cx="6815669" cy="1320803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Town of Lincoln</a:t>
            </a:r>
          </a:p>
          <a:p>
            <a:pPr>
              <a:defRPr b="1"/>
            </a:pPr>
            <a:r>
              <a:t>September 2021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1. Provide options for downsizing and small families – 50%+</a:t>
            </a:r>
          </a:p>
          <a:p>
            <a:pPr>
              <a:defRPr b="1"/>
            </a:pPr>
            <a:r>
              <a:t>2. Increase economic diversity and inclusion – 50%+</a:t>
            </a:r>
          </a:p>
          <a:p>
            <a:pPr>
              <a:defRPr b="1"/>
            </a:pPr>
            <a:r>
              <a:t>3. Increase the vitality of the Village Center – 50%+</a:t>
            </a:r>
          </a:p>
          <a:p>
            <a:pPr>
              <a:defRPr b="1"/>
            </a:pPr>
            <a:r>
              <a:t>4. Accomplish green/sustainable development – 40%+</a:t>
            </a:r>
          </a:p>
          <a:p>
            <a:pPr>
              <a:defRPr b="1"/>
            </a:pPr>
            <a:r>
              <a:t>5. Maintain the viability of the MBTA service – 40%+</a:t>
            </a:r>
          </a:p>
          <a:p>
            <a:pPr>
              <a:defRPr b="1"/>
            </a:pPr>
            <a:r>
              <a:t>6. To increase Lincoln’s tax revenue – 40%+</a:t>
            </a:r>
          </a:p>
        </p:txBody>
      </p:sp>
      <p:sp>
        <p:nvSpPr>
          <p:cNvPr id="226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sz="3900" b="1"/>
            </a:lvl1pPr>
          </a:lstStyle>
          <a:p>
            <a:r>
              <a:t>Reasons for Change in the Village Center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000"/>
              </a:spcBef>
              <a:defRPr sz="4400" b="1"/>
            </a:pPr>
            <a:r>
              <a:t>1. Climate Change and Sustainability – 60%</a:t>
            </a:r>
          </a:p>
          <a:p>
            <a:pPr>
              <a:spcBef>
                <a:spcPts val="1000"/>
              </a:spcBef>
              <a:defRPr sz="4400" b="1"/>
            </a:pPr>
            <a:r>
              <a:t>2. Housing Costs in the Region – 50%</a:t>
            </a:r>
          </a:p>
          <a:p>
            <a:pPr>
              <a:spcBef>
                <a:spcPts val="1000"/>
              </a:spcBef>
              <a:defRPr sz="4400" b="1"/>
            </a:pPr>
            <a:r>
              <a:t>3. Diversity and Inclusion – 42%</a:t>
            </a:r>
          </a:p>
        </p:txBody>
      </p:sp>
      <p:sp>
        <p:nvSpPr>
          <p:cNvPr id="229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What Influenced the Responses?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700"/>
              </a:spcBef>
              <a:defRPr sz="3000" b="1"/>
            </a:pPr>
            <a:r>
              <a:t>1. What will change look like?</a:t>
            </a:r>
            <a:endParaRPr sz="2000"/>
          </a:p>
          <a:p>
            <a:pPr>
              <a:lnSpc>
                <a:spcPct val="80000"/>
              </a:lnSpc>
              <a:spcBef>
                <a:spcPts val="700"/>
              </a:spcBef>
              <a:defRPr sz="3000" b="1"/>
            </a:pPr>
            <a:r>
              <a:t>2. Traffic</a:t>
            </a:r>
            <a:endParaRPr sz="2000"/>
          </a:p>
          <a:p>
            <a:pPr>
              <a:lnSpc>
                <a:spcPct val="80000"/>
              </a:lnSpc>
              <a:spcBef>
                <a:spcPts val="700"/>
              </a:spcBef>
              <a:defRPr sz="3000" b="1"/>
            </a:pPr>
            <a:r>
              <a:t>3. Impact on Schools</a:t>
            </a:r>
            <a:endParaRPr sz="2000"/>
          </a:p>
          <a:p>
            <a:pPr>
              <a:lnSpc>
                <a:spcPct val="80000"/>
              </a:lnSpc>
              <a:spcBef>
                <a:spcPts val="700"/>
              </a:spcBef>
              <a:defRPr sz="3000" b="1"/>
            </a:pPr>
            <a:r>
              <a:t>4. Fiscal Impact on the Town</a:t>
            </a:r>
            <a:endParaRPr sz="2000"/>
          </a:p>
          <a:p>
            <a:pPr>
              <a:lnSpc>
                <a:spcPct val="80000"/>
              </a:lnSpc>
              <a:spcBef>
                <a:spcPts val="700"/>
              </a:spcBef>
              <a:defRPr sz="3000" b="1"/>
            </a:pPr>
            <a:r>
              <a:t>5. Septic and Infrastructure</a:t>
            </a:r>
            <a:endParaRPr sz="2000"/>
          </a:p>
          <a:p>
            <a:pPr>
              <a:lnSpc>
                <a:spcPct val="80000"/>
              </a:lnSpc>
              <a:spcBef>
                <a:spcPts val="700"/>
              </a:spcBef>
              <a:defRPr sz="3000" b="1"/>
            </a:pPr>
            <a:r>
              <a:t>6. Wetlands and Conservation Land</a:t>
            </a:r>
          </a:p>
        </p:txBody>
      </p:sp>
      <p:sp>
        <p:nvSpPr>
          <p:cNvPr id="232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What Are the Major Concerns?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defRPr sz="1600" b="1"/>
            </a:pPr>
            <a:r>
              <a:rPr dirty="0"/>
              <a:t>1. Design Guidelines dated January 24, 2020. </a:t>
            </a:r>
            <a:r>
              <a:rPr u="sng" dirty="0">
                <a:solidFill>
                  <a:srgbClr val="A8BF4D"/>
                </a:solidFill>
                <a:uFill>
                  <a:solidFill>
                    <a:srgbClr val="A8BF4D"/>
                  </a:solidFill>
                </a:uFill>
                <a:hlinkClick r:id="rId2"/>
              </a:rPr>
              <a:t>https://www.lincolntown.org/DocumentCenter/View/65664/Lincoln-Station-DGs-Draft-012420</a:t>
            </a:r>
          </a:p>
          <a:p>
            <a:pPr>
              <a:lnSpc>
                <a:spcPct val="80000"/>
              </a:lnSpc>
              <a:defRPr sz="1600" b="1"/>
            </a:pPr>
            <a:r>
              <a:rPr dirty="0"/>
              <a:t>2. Traffic Study dated 12/30/2020.  Data pre-pandemic. </a:t>
            </a:r>
            <a:r>
              <a:rPr u="sng" dirty="0">
                <a:solidFill>
                  <a:srgbClr val="A8BF4D"/>
                </a:solidFill>
                <a:uFill>
                  <a:solidFill>
                    <a:srgbClr val="A8BF4D"/>
                  </a:solidFill>
                </a:uFill>
                <a:hlinkClick r:id="rId3"/>
              </a:rPr>
              <a:t>http://www.lincolntown.org/DocumentCenter/View/65207/19055-Traffic-Study-123020--Final</a:t>
            </a:r>
          </a:p>
          <a:p>
            <a:pPr>
              <a:lnSpc>
                <a:spcPct val="80000"/>
              </a:lnSpc>
              <a:defRPr sz="1600" b="1"/>
            </a:pPr>
            <a:r>
              <a:rPr dirty="0"/>
              <a:t>3. Statement from Becky McFall, Superintendent of Lincoln Schools. </a:t>
            </a:r>
            <a:r>
              <a:rPr u="sng" dirty="0">
                <a:solidFill>
                  <a:srgbClr val="A8BF4D"/>
                </a:solidFill>
                <a:uFill>
                  <a:solidFill>
                    <a:srgbClr val="A8BF4D"/>
                  </a:solidFill>
                </a:uFill>
                <a:hlinkClick r:id="rId4"/>
              </a:rPr>
              <a:t>https://www.lincolntown.org/DocumentCenter/View/65747/Re-School-Capacity-and-Projections--09142021</a:t>
            </a:r>
          </a:p>
          <a:p>
            <a:pPr>
              <a:lnSpc>
                <a:spcPct val="80000"/>
              </a:lnSpc>
              <a:defRPr sz="1600" b="1"/>
            </a:pPr>
            <a:r>
              <a:rPr dirty="0"/>
              <a:t>3. Fiscal Impact Study dated October 30, 2020. </a:t>
            </a:r>
            <a:r>
              <a:rPr u="sng" dirty="0">
                <a:solidFill>
                  <a:srgbClr val="A8BF4D"/>
                </a:solidFill>
                <a:uFill>
                  <a:solidFill>
                    <a:srgbClr val="A8BF4D"/>
                  </a:solidFill>
                </a:uFill>
                <a:hlinkClick r:id="rId5"/>
              </a:rPr>
              <a:t>http://www.lincolntown.org/DocumentCenter/View/65208/SLVD-Buildout-and-FIA-Memo--10302020</a:t>
            </a:r>
          </a:p>
          <a:p>
            <a:pPr>
              <a:lnSpc>
                <a:spcPct val="80000"/>
              </a:lnSpc>
              <a:defRPr sz="1600" b="1"/>
            </a:pPr>
            <a:r>
              <a:rPr dirty="0"/>
              <a:t>4. Septic Evaluation underway</a:t>
            </a:r>
          </a:p>
          <a:p>
            <a:pPr>
              <a:lnSpc>
                <a:spcPct val="80000"/>
              </a:lnSpc>
              <a:defRPr sz="1600" b="1"/>
            </a:pPr>
            <a:r>
              <a:rPr dirty="0"/>
              <a:t>5. Wetlands Permitting and Conservation restrictions remain in place. </a:t>
            </a:r>
          </a:p>
        </p:txBody>
      </p:sp>
      <p:sp>
        <p:nvSpPr>
          <p:cNvPr id="235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Addressing the Concerns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defRPr sz="2200" b="1"/>
            </a:pPr>
            <a:r>
              <a:rPr dirty="0"/>
              <a:t>Housing Choice and MBTA Communities Legislation: </a:t>
            </a:r>
            <a:r>
              <a:rPr u="sng" dirty="0">
                <a:solidFill>
                  <a:srgbClr val="A8BF4D"/>
                </a:solidFill>
                <a:uFill>
                  <a:solidFill>
                    <a:srgbClr val="A8BF4D"/>
                  </a:solidFill>
                </a:uFill>
                <a:hlinkClick r:id="rId2"/>
              </a:rPr>
              <a:t>https://www.mass.gov/info-details/housing-choice-and-mbta-communities-legislation</a:t>
            </a:r>
          </a:p>
          <a:p>
            <a:pPr>
              <a:lnSpc>
                <a:spcPct val="80000"/>
              </a:lnSpc>
              <a:defRPr sz="2200" b="1">
                <a:solidFill>
                  <a:srgbClr val="141414"/>
                </a:solidFill>
              </a:defRPr>
            </a:pPr>
            <a:r>
              <a:rPr dirty="0"/>
              <a:t>Senate Bill 9 </a:t>
            </a:r>
            <a:r>
              <a:rPr dirty="0">
                <a:latin typeface="Noto Sans VF"/>
                <a:ea typeface="Noto Sans VF"/>
                <a:cs typeface="Noto Sans VF"/>
                <a:sym typeface="Noto Sans VF"/>
              </a:rPr>
              <a:t>-</a:t>
            </a:r>
            <a:r>
              <a:rPr dirty="0"/>
              <a:t> An Act Creating a Next Generation Roadmap for Massachusetts Climate Policy: </a:t>
            </a:r>
            <a:r>
              <a:rPr u="sng" dirty="0">
                <a:solidFill>
                  <a:srgbClr val="A8BF4D"/>
                </a:solidFill>
                <a:uFill>
                  <a:solidFill>
                    <a:srgbClr val="A8BF4D"/>
                  </a:solidFill>
                </a:uFill>
                <a:hlinkClick r:id="rId3"/>
              </a:rPr>
              <a:t>https://www.mass.gov/news/governor-baker-signs-climate-legislation-to-reduce-greenhouse-gas-emissions-protect-environmental-justice-communities</a:t>
            </a:r>
          </a:p>
          <a:p>
            <a:pPr marL="742950" lvl="1" indent="-285750">
              <a:lnSpc>
                <a:spcPct val="80000"/>
              </a:lnSpc>
              <a:defRPr sz="1800">
                <a:solidFill>
                  <a:srgbClr val="141414"/>
                </a:solidFill>
              </a:defRPr>
            </a:pPr>
            <a:r>
              <a:rPr b="1" dirty="0"/>
              <a:t>Achieve net zero emissions by 2050:</a:t>
            </a:r>
          </a:p>
          <a:p>
            <a:pPr marL="742950" lvl="1" indent="-285750">
              <a:lnSpc>
                <a:spcPct val="80000"/>
              </a:lnSpc>
              <a:defRPr sz="1800">
                <a:solidFill>
                  <a:srgbClr val="141414"/>
                </a:solidFill>
              </a:defRPr>
            </a:pPr>
            <a:r>
              <a:rPr b="1" dirty="0"/>
              <a:t>Emissions limit of no less than 50% by 2030</a:t>
            </a:r>
          </a:p>
          <a:p>
            <a:pPr marL="742950" lvl="1" indent="-285750">
              <a:lnSpc>
                <a:spcPct val="80000"/>
              </a:lnSpc>
              <a:defRPr sz="1800">
                <a:solidFill>
                  <a:srgbClr val="141414"/>
                </a:solidFill>
              </a:defRPr>
            </a:pPr>
            <a:r>
              <a:rPr b="1" dirty="0"/>
              <a:t>Emissions limit of no less than 75% by 2040</a:t>
            </a:r>
          </a:p>
        </p:txBody>
      </p:sp>
      <p:sp>
        <p:nvSpPr>
          <p:cNvPr id="238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Other Considerations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rPr dirty="0"/>
              <a:t>1. </a:t>
            </a:r>
            <a:r>
              <a:rPr lang="en-US" dirty="0"/>
              <a:t>Continue Public Outreach and Discussion</a:t>
            </a:r>
          </a:p>
          <a:p>
            <a:pPr>
              <a:defRPr b="1"/>
            </a:pPr>
            <a:r>
              <a:rPr lang="en-US" dirty="0"/>
              <a:t>2. Continue dialogue with stakeholders including Lincoln Woods, and the RLF</a:t>
            </a:r>
          </a:p>
          <a:p>
            <a:pPr>
              <a:defRPr b="1"/>
            </a:pPr>
            <a:r>
              <a:rPr lang="en-US" dirty="0"/>
              <a:t>2. </a:t>
            </a:r>
            <a:r>
              <a:rPr dirty="0"/>
              <a:t>Complete Septic Evaluation</a:t>
            </a:r>
          </a:p>
          <a:p>
            <a:pPr>
              <a:defRPr b="1"/>
            </a:pPr>
            <a:r>
              <a:rPr lang="en-US" dirty="0"/>
              <a:t>3</a:t>
            </a:r>
            <a:r>
              <a:rPr dirty="0"/>
              <a:t>. Draft Zoning Language that implements the goals of the residents while retaining the character of the Town.</a:t>
            </a:r>
          </a:p>
          <a:p>
            <a:pPr>
              <a:defRPr b="1"/>
            </a:pPr>
            <a:endParaRPr dirty="0"/>
          </a:p>
        </p:txBody>
      </p:sp>
      <p:sp>
        <p:nvSpPr>
          <p:cNvPr id="241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Next Steps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700"/>
              </a:spcBef>
              <a:defRPr sz="3200" b="1"/>
            </a:pPr>
            <a:r>
              <a:t>The Survey opened May 14, 2021 and closed on June 30, 2021</a:t>
            </a:r>
          </a:p>
          <a:p>
            <a:pPr>
              <a:spcBef>
                <a:spcPts val="700"/>
              </a:spcBef>
              <a:defRPr sz="3200" b="1"/>
            </a:pPr>
            <a:r>
              <a:t>A postcard was sent to every resident in the Town</a:t>
            </a:r>
          </a:p>
          <a:p>
            <a:pPr>
              <a:spcBef>
                <a:spcPts val="700"/>
              </a:spcBef>
              <a:defRPr sz="3200" b="1"/>
            </a:pPr>
            <a:r>
              <a:t>Paper copies were available by request</a:t>
            </a:r>
          </a:p>
          <a:p>
            <a:pPr>
              <a:spcBef>
                <a:spcPts val="700"/>
              </a:spcBef>
              <a:defRPr sz="3200" b="1"/>
            </a:pPr>
            <a:r>
              <a:t>There were 790 Responses</a:t>
            </a:r>
          </a:p>
        </p:txBody>
      </p:sp>
      <p:sp>
        <p:nvSpPr>
          <p:cNvPr id="202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The Process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900"/>
              </a:spcBef>
              <a:defRPr sz="4000" b="1"/>
            </a:pPr>
            <a:r>
              <a:t>YES – 47%</a:t>
            </a:r>
          </a:p>
          <a:p>
            <a:pPr>
              <a:spcBef>
                <a:spcPts val="900"/>
              </a:spcBef>
              <a:defRPr sz="4000" b="1"/>
            </a:pPr>
            <a:r>
              <a:t>NO – 17.3%</a:t>
            </a:r>
          </a:p>
          <a:p>
            <a:pPr>
              <a:spcBef>
                <a:spcPts val="900"/>
              </a:spcBef>
              <a:defRPr sz="4000" b="1"/>
            </a:pPr>
            <a:r>
              <a:t>MAYBE – 35.7%</a:t>
            </a:r>
          </a:p>
        </p:txBody>
      </p:sp>
      <p:sp>
        <p:nvSpPr>
          <p:cNvPr id="205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Does the Town Want Change?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700"/>
              </a:spcBef>
              <a:defRPr sz="3300" b="1"/>
            </a:pPr>
            <a:r>
              <a:t>1. Retain a Village Center with Commercial Businesses – 80%</a:t>
            </a:r>
            <a:endParaRPr sz="2200"/>
          </a:p>
          <a:p>
            <a:pPr>
              <a:lnSpc>
                <a:spcPct val="80000"/>
              </a:lnSpc>
              <a:spcBef>
                <a:spcPts val="700"/>
              </a:spcBef>
              <a:defRPr sz="3300" b="1"/>
            </a:pPr>
            <a:r>
              <a:t>2. Support the economic viability of businesses – 75%</a:t>
            </a:r>
            <a:endParaRPr sz="2200"/>
          </a:p>
          <a:p>
            <a:pPr>
              <a:lnSpc>
                <a:spcPct val="80000"/>
              </a:lnSpc>
              <a:spcBef>
                <a:spcPts val="700"/>
              </a:spcBef>
              <a:defRPr sz="3300" b="1"/>
            </a:pPr>
            <a:r>
              <a:t>3. Maintain the Town’s Rural Character – 72%</a:t>
            </a:r>
            <a:endParaRPr sz="2200"/>
          </a:p>
          <a:p>
            <a:pPr>
              <a:lnSpc>
                <a:spcPct val="80000"/>
              </a:lnSpc>
              <a:spcBef>
                <a:spcPts val="700"/>
              </a:spcBef>
              <a:defRPr sz="3300" b="1"/>
            </a:pPr>
            <a:r>
              <a:t>4. Minimize environmental impact – 70%</a:t>
            </a:r>
          </a:p>
        </p:txBody>
      </p:sp>
      <p:sp>
        <p:nvSpPr>
          <p:cNvPr id="208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The Four Leading Goals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defRPr sz="2200" b="1"/>
            </a:pPr>
            <a:r>
              <a:t>1. Create a more active Village Center</a:t>
            </a:r>
          </a:p>
          <a:p>
            <a:pPr>
              <a:lnSpc>
                <a:spcPct val="80000"/>
              </a:lnSpc>
              <a:defRPr sz="2200" b="1"/>
            </a:pPr>
            <a:r>
              <a:t>2. Increase Diversity in Lincoln</a:t>
            </a:r>
          </a:p>
          <a:p>
            <a:pPr>
              <a:lnSpc>
                <a:spcPct val="80000"/>
              </a:lnSpc>
              <a:defRPr sz="2200" b="1"/>
            </a:pPr>
            <a:r>
              <a:t>3. Promote Sustainable/Green Development</a:t>
            </a:r>
          </a:p>
          <a:p>
            <a:pPr>
              <a:lnSpc>
                <a:spcPct val="80000"/>
              </a:lnSpc>
              <a:defRPr sz="2200" b="1"/>
            </a:pPr>
            <a:r>
              <a:t>4. Ensure Accessibility for all ages and abilities</a:t>
            </a:r>
          </a:p>
          <a:p>
            <a:pPr>
              <a:lnSpc>
                <a:spcPct val="80000"/>
              </a:lnSpc>
              <a:defRPr sz="2200" b="1"/>
            </a:pPr>
            <a:r>
              <a:t>5. Create a pedestrian/bike friendly center w/ connections to the broader town.</a:t>
            </a:r>
          </a:p>
          <a:p>
            <a:pPr>
              <a:lnSpc>
                <a:spcPct val="80000"/>
              </a:lnSpc>
              <a:defRPr sz="2200" b="1"/>
            </a:pPr>
            <a:r>
              <a:t>6. Minimize Traffic</a:t>
            </a:r>
          </a:p>
          <a:p>
            <a:pPr>
              <a:lnSpc>
                <a:spcPct val="80000"/>
              </a:lnSpc>
              <a:defRPr sz="2200" b="1"/>
            </a:pPr>
            <a:r>
              <a:t>7. Support the MBTA station</a:t>
            </a:r>
          </a:p>
        </p:txBody>
      </p:sp>
      <p:sp>
        <p:nvSpPr>
          <p:cNvPr id="211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Goals With 50% + Support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defRPr sz="2900" b="1"/>
            </a:pPr>
            <a:r>
              <a:t>Support for additional affordable/moderate housing in the Center – 46%</a:t>
            </a:r>
            <a:endParaRPr sz="2200"/>
          </a:p>
          <a:p>
            <a:pPr>
              <a:lnSpc>
                <a:spcPct val="80000"/>
              </a:lnSpc>
              <a:defRPr sz="2900" b="1"/>
            </a:pPr>
            <a:r>
              <a:t>Need more information to make a decision – 21%</a:t>
            </a:r>
            <a:endParaRPr sz="2200"/>
          </a:p>
          <a:p>
            <a:pPr>
              <a:lnSpc>
                <a:spcPct val="80000"/>
              </a:lnSpc>
              <a:defRPr sz="2900" b="1"/>
            </a:pPr>
            <a:r>
              <a:t>No Support for additional affordable/moderate housing in the Center – 20%</a:t>
            </a:r>
            <a:endParaRPr sz="2200"/>
          </a:p>
          <a:p>
            <a:pPr>
              <a:lnSpc>
                <a:spcPct val="80000"/>
              </a:lnSpc>
              <a:defRPr sz="2900" b="1"/>
            </a:pPr>
            <a:r>
              <a:t>Support for additional affordable/moderate housing but not in the Center – 13%</a:t>
            </a:r>
          </a:p>
        </p:txBody>
      </p:sp>
      <p:sp>
        <p:nvSpPr>
          <p:cNvPr id="214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Affordable/Moderate Housing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700"/>
              </a:spcBef>
              <a:defRPr sz="3200" b="1"/>
            </a:pPr>
            <a:r>
              <a:t>1.  Mixed income rental units which include market rate and affordable rate</a:t>
            </a:r>
          </a:p>
          <a:p>
            <a:pPr>
              <a:spcBef>
                <a:spcPts val="700"/>
              </a:spcBef>
              <a:defRPr sz="3200" b="1"/>
            </a:pPr>
            <a:r>
              <a:t>2. Mixed use development that includes commercial on the first floor and residential units above.</a:t>
            </a:r>
          </a:p>
          <a:p>
            <a:pPr>
              <a:spcBef>
                <a:spcPts val="700"/>
              </a:spcBef>
              <a:defRPr sz="3200" b="1"/>
            </a:pPr>
            <a:r>
              <a:t>3. Affordable/Moderate rate rental units.</a:t>
            </a:r>
          </a:p>
        </p:txBody>
      </p:sp>
      <p:sp>
        <p:nvSpPr>
          <p:cNvPr id="217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Top Housing Choices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1000"/>
              </a:spcBef>
              <a:defRPr sz="4400" b="1"/>
            </a:pPr>
            <a:r>
              <a:t>50 – 100 units – 27%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4400" b="1"/>
            </a:pPr>
            <a:r>
              <a:t>100+ units – 23%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4400" b="1"/>
            </a:pPr>
            <a:r>
              <a:t>Do not know – 26%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4400" b="1"/>
            </a:pPr>
            <a:r>
              <a:t>No additional Housing – 24%</a:t>
            </a:r>
          </a:p>
        </p:txBody>
      </p:sp>
      <p:sp>
        <p:nvSpPr>
          <p:cNvPr id="220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How Many Units?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1295400" y="2556931"/>
            <a:ext cx="9601198" cy="331893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700"/>
              </a:spcBef>
              <a:defRPr sz="3300" b="1"/>
            </a:pPr>
            <a:r>
              <a:t>1. Lewis Street – 51%</a:t>
            </a:r>
            <a:endParaRPr sz="2200"/>
          </a:p>
          <a:p>
            <a:pPr>
              <a:spcBef>
                <a:spcPts val="700"/>
              </a:spcBef>
              <a:defRPr sz="3300" b="1"/>
            </a:pPr>
            <a:r>
              <a:t>2. Lincoln Woods – 50%</a:t>
            </a:r>
            <a:endParaRPr sz="2200"/>
          </a:p>
          <a:p>
            <a:pPr>
              <a:spcBef>
                <a:spcPts val="700"/>
              </a:spcBef>
              <a:defRPr sz="3300" b="1"/>
            </a:pPr>
            <a:r>
              <a:t>3. The Current Lincoln Mall, the Adjacent Commuter Parking Lot and the properties across from the Mall fronting Lincoln Road. – 45%</a:t>
            </a:r>
          </a:p>
        </p:txBody>
      </p:sp>
      <p:sp>
        <p:nvSpPr>
          <p:cNvPr id="223" name="Title 1"/>
          <p:cNvSpPr txBox="1">
            <a:spLocks noGrp="1"/>
          </p:cNvSpPr>
          <p:nvPr>
            <p:ph type="title"/>
          </p:nvPr>
        </p:nvSpPr>
        <p:spPr>
          <a:xfrm>
            <a:off x="1295401" y="982131"/>
            <a:ext cx="9601198" cy="1303869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Where?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rganic">
  <a:themeElements>
    <a:clrScheme name="Organic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0000FF"/>
      </a:hlink>
      <a:folHlink>
        <a:srgbClr val="FF00FF"/>
      </a:folHlink>
    </a:clrScheme>
    <a:fontScheme name="Organic">
      <a:majorFont>
        <a:latin typeface="Helvetica"/>
        <a:ea typeface="Helvetica"/>
        <a:cs typeface="Helvetica"/>
      </a:majorFont>
      <a:minorFont>
        <a:latin typeface="Garamond"/>
        <a:ea typeface="Garamond"/>
        <a:cs typeface="Garamond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aramon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aramon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rganic">
  <a:themeElements>
    <a:clrScheme name="Organic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0000FF"/>
      </a:hlink>
      <a:folHlink>
        <a:srgbClr val="FF00FF"/>
      </a:folHlink>
    </a:clrScheme>
    <a:fontScheme name="Organic">
      <a:majorFont>
        <a:latin typeface="Helvetica"/>
        <a:ea typeface="Helvetica"/>
        <a:cs typeface="Helvetica"/>
      </a:majorFont>
      <a:minorFont>
        <a:latin typeface="Garamond"/>
        <a:ea typeface="Garamond"/>
        <a:cs typeface="Garamond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aramon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aramon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731</Words>
  <Application>Microsoft Office PowerPoint</Application>
  <PresentationFormat>Widescreen</PresentationFormat>
  <Paragraphs>79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Garamond</vt:lpstr>
      <vt:lpstr>Noto Sans VF</vt:lpstr>
      <vt:lpstr>Organic</vt:lpstr>
      <vt:lpstr>Village Center Survey</vt:lpstr>
      <vt:lpstr>The Process</vt:lpstr>
      <vt:lpstr>Does the Town Want Change?</vt:lpstr>
      <vt:lpstr>The Four Leading Goals</vt:lpstr>
      <vt:lpstr>Goals With 50% + Support</vt:lpstr>
      <vt:lpstr>Affordable/Moderate Housing</vt:lpstr>
      <vt:lpstr>Top Housing Choices</vt:lpstr>
      <vt:lpstr>How Many Units?</vt:lpstr>
      <vt:lpstr>Where?</vt:lpstr>
      <vt:lpstr>Reasons for Change in the Village Center</vt:lpstr>
      <vt:lpstr>What Influenced the Responses?</vt:lpstr>
      <vt:lpstr>What Are the Major Concerns?</vt:lpstr>
      <vt:lpstr>Addressing the Concerns</vt:lpstr>
      <vt:lpstr>Other Considerations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Village Center Survey</dc:title>
  <cp:lastModifiedBy>Vaughn, Paula</cp:lastModifiedBy>
  <cp:revision>2</cp:revision>
  <dcterms:modified xsi:type="dcterms:W3CDTF">2021-09-21T12:26:44Z</dcterms:modified>
</cp:coreProperties>
</file>